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8" r:id="rId2"/>
  </p:sldMasterIdLst>
  <p:notesMasterIdLst>
    <p:notesMasterId r:id="rId44"/>
  </p:notesMasterIdLst>
  <p:sldIdLst>
    <p:sldId id="256" r:id="rId3"/>
    <p:sldId id="258" r:id="rId4"/>
    <p:sldId id="259" r:id="rId5"/>
    <p:sldId id="1266" r:id="rId6"/>
    <p:sldId id="260" r:id="rId7"/>
    <p:sldId id="1242" r:id="rId8"/>
    <p:sldId id="268" r:id="rId9"/>
    <p:sldId id="1243" r:id="rId10"/>
    <p:sldId id="269" r:id="rId11"/>
    <p:sldId id="270" r:id="rId12"/>
    <p:sldId id="273" r:id="rId13"/>
    <p:sldId id="293" r:id="rId14"/>
    <p:sldId id="298" r:id="rId15"/>
    <p:sldId id="286" r:id="rId16"/>
    <p:sldId id="1246" r:id="rId17"/>
    <p:sldId id="296" r:id="rId18"/>
    <p:sldId id="297" r:id="rId19"/>
    <p:sldId id="1247" r:id="rId20"/>
    <p:sldId id="1258" r:id="rId21"/>
    <p:sldId id="1260" r:id="rId22"/>
    <p:sldId id="1265" r:id="rId23"/>
    <p:sldId id="1259" r:id="rId24"/>
    <p:sldId id="1261" r:id="rId25"/>
    <p:sldId id="1263" r:id="rId26"/>
    <p:sldId id="1262" r:id="rId27"/>
    <p:sldId id="1264" r:id="rId28"/>
    <p:sldId id="1248" r:id="rId29"/>
    <p:sldId id="1249" r:id="rId30"/>
    <p:sldId id="1251" r:id="rId31"/>
    <p:sldId id="1250" r:id="rId32"/>
    <p:sldId id="1254" r:id="rId33"/>
    <p:sldId id="1253" r:id="rId34"/>
    <p:sldId id="1255" r:id="rId35"/>
    <p:sldId id="1256" r:id="rId36"/>
    <p:sldId id="1257" r:id="rId37"/>
    <p:sldId id="271" r:id="rId38"/>
    <p:sldId id="1244" r:id="rId39"/>
    <p:sldId id="1245" r:id="rId40"/>
    <p:sldId id="272" r:id="rId41"/>
    <p:sldId id="263" r:id="rId42"/>
    <p:sldId id="26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4" autoAdjust="0"/>
    <p:restoredTop sz="94688"/>
  </p:normalViewPr>
  <p:slideViewPr>
    <p:cSldViewPr snapToGrid="0">
      <p:cViewPr varScale="1">
        <p:scale>
          <a:sx n="152" d="100"/>
          <a:sy n="152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11D3-61F3-43EE-9ED0-9E4EB00E82AB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B2D32-6F27-4736-B98F-27612579A5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2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2D32-6F27-4736-B98F-27612579A5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4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1F44DE1-3D8E-4101-A2A6-F268AE318F40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97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FAA7-DB2A-410F-9B4B-7F6B0E84EC0F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64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D9F9-D0C7-441E-87D5-DFB7CB3289B5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68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1F98-0304-4DAC-BD35-74A927E04D42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AB42-11F9-45D4-908A-466A6F571419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45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9984-2DC8-408B-81B3-9284979B88CF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22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DEBB-4EDA-4905-B809-6C0941925C8A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50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BCBC-63C1-4658-93AE-D0DF84AA7974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51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D71A-A2BF-4186-AEBA-DCEE76AE586B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68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F609-1B3C-3C4E-F5CF-8699B192F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C0455-5B97-B87B-C515-21A58BEA2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1F058-A17E-AE6F-7A78-71418DD3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FBD6E-85E0-D83E-6C05-07DF94EC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9FAF8-8A35-0D65-992F-DD76F0A7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7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773A-E7CB-72FC-6B7E-FD29A892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1DE9-4580-E6CF-6DDB-5E224C31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285F2-5990-DDFD-0102-464ED702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5A28C-C808-7263-2A9D-7A1B2DEE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14A67-4943-F1F7-11D8-191810C2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4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3ACC-4DBA-4611-A08B-FC2138082CEF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50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37A6-8F0A-0FA7-9982-E6EFC3DA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C2B2F-AD7B-363C-E8AE-D9DFB0383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06B9-665B-A01B-9A37-E39BE80F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74FB-9B49-07A5-1178-92E40A92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8DA86-CFAD-CF1C-F140-B3B378FC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85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4CA9-A226-20B4-6598-A93FA35C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C7B0-4299-8B47-FEB7-D280147C5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9693D-85D4-D777-ADD8-7B4B1ED5F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0F9D8-7719-1755-334E-C6C8B4FD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4A004-99F2-D140-1287-261CC290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7128-FFAA-D6B7-679C-3D3AB610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0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CA0F-9533-94DC-1DEC-0C11F35B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EC0C6-4109-16E0-FA0B-CE797905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98EC-A29B-F376-9A1A-3F54BEE82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D0EF7-A557-09E6-E2E3-F143AE376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9DA0E-BBC5-6FEC-B5F6-6279C80DC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F3557-8F04-6429-146A-EDC14F7B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362C5B-D3D9-CE15-26FB-8F34782E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1481F-BA5E-58F3-B39E-7FAF331D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DB23-5E55-D9DA-FC7C-3DD574E2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9B1A5-F8B8-DB01-59C0-FFA5E810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702D5-32C2-3412-DC83-5A360214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11B-A146-8DD0-9394-E2EF7619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5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48E23-C98A-06E1-57C3-CD6260D6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90CC6-CFD9-ACED-EE0C-610134A1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EC845-C1DB-E616-D599-3084E253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3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869-1756-866B-71F1-FFDCCA54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DC02-1BD9-7BBA-1108-DE04B5EA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72E8B-D8F6-5B0B-CCA9-E2AA7ECB1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2B639-79CA-5CE0-A052-65BBD278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7F0B9-7B32-9E8A-80E6-6D1A290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59BF7-BCB6-11BF-BCE0-93BB7D73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38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D30D-43A2-D9B4-BF4D-9181FDF3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1FE8D-AB28-E425-F28F-36BFA93E9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E317C-56F8-F0A3-5364-F47296C8E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BAA0-A443-0B83-DCEC-971122BE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72393-1531-4765-BA85-0155287E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DF70-7BBA-9764-32CA-E05E0FE3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82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9589-F676-1CDB-24B9-F1AD9D28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C5C72-258C-C1A9-9972-9DBB6032A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DD7A-A82E-F11F-C052-37E93243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B4053-F435-83A9-C13E-3A4C0CA7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A859-4675-CB2A-9331-4CB9BDCA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2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30882-96E1-A687-6A7F-FABD6FD49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4404A-B880-FD0B-B508-2C7B0CC0C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5E44-CDF0-DD55-77B3-23DAC2B5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929D8-874E-34B8-2E03-64DC0575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82389-9727-1F6D-D45C-BD1E2D30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7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B9D5-9C57-40EA-AE36-29425D159BFC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04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0A62-5C0B-4590-B0DB-9592F5A17FE2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6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6F7-9109-4DC3-90F3-9EFF14866A58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4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FF9D-3C89-4029-BFD9-BC3C96F4EA71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63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05CA-33ED-464D-BE94-C0C8936267E3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8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A8D8-593C-4E79-8532-BD811F7E13B4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6AD6-C60B-4621-840E-D146834FBF63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6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E752DF-EADF-40AE-A049-4CECD379627C}" type="datetime1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AB9BE5-82E7-45AB-8F09-867F1649A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24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548A6-7679-8ADB-109A-63273BD6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8973-6767-7325-B7B1-3A031763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1F2D9-9E5C-9143-CF22-1D8508046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CC3A7-BE8F-42A4-B224-D04AE43B77B6}" type="datetimeFigureOut">
              <a:rPr lang="en-US" smtClean="0"/>
              <a:t>2025-06-22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8E47-15B1-F0E8-49F0-F991789C1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03B9-E0CC-509E-7256-6DF9B408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2D652-844A-4958-A28B-DE26F4947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7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ihixa.github.io/" TargetMode="External"/><Relationship Id="rId2" Type="http://schemas.openxmlformats.org/officeDocument/2006/relationships/hyperlink" Target="mailto:XIHAN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5324-68EC-022C-389D-523BBE29B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634067"/>
            <a:ext cx="7197726" cy="2421464"/>
          </a:xfrm>
        </p:spPr>
        <p:txBody>
          <a:bodyPr/>
          <a:lstStyle/>
          <a:p>
            <a:pPr algn="ctr"/>
            <a:br>
              <a:rPr lang="en-US" altLang="zh-CN" dirty="0"/>
            </a:br>
            <a:r>
              <a:rPr lang="en-US" altLang="zh-CN" dirty="0"/>
              <a:t>Xi Han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AC1D2-667E-2359-0BAA-FC288E81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055532"/>
            <a:ext cx="7197726" cy="1405467"/>
          </a:xfrm>
        </p:spPr>
        <p:txBody>
          <a:bodyPr/>
          <a:lstStyle/>
          <a:p>
            <a:pPr algn="ctr"/>
            <a:r>
              <a:rPr lang="en-US" altLang="zh-CN" dirty="0">
                <a:hlinkClick r:id="rId2"/>
              </a:rPr>
              <a:t>XIHAN1@gmail.com</a:t>
            </a:r>
            <a:endParaRPr lang="en-US" altLang="zh-CN" dirty="0"/>
          </a:p>
          <a:p>
            <a:pPr algn="ctr"/>
            <a:r>
              <a:rPr lang="en-US" altLang="zh-CN" dirty="0">
                <a:hlinkClick r:id="rId3"/>
              </a:rPr>
              <a:t>https://axihixa.github.io/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68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C1F0-1FE7-CA8C-471B-CFFD26C2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Ugrid</a:t>
            </a:r>
            <a:r>
              <a:rPr lang="en-US" altLang="zh-CN" dirty="0"/>
              <a:t>: An Efficient-And-Rigorous Neural PDE Solver (ICML 2024)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1679-DBF6-AE0C-F2DB-1155C0D8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934633"/>
          </a:xfrm>
        </p:spPr>
        <p:txBody>
          <a:bodyPr/>
          <a:lstStyle/>
          <a:p>
            <a:r>
              <a:rPr lang="en-US" altLang="zh-CN" b="1" dirty="0"/>
              <a:t>Evaluation</a:t>
            </a:r>
          </a:p>
          <a:p>
            <a:pPr lvl="1"/>
            <a:r>
              <a:rPr lang="en-US" altLang="zh-CN" b="1" i="1" u="sng" dirty="0"/>
              <a:t>Significant speedup</a:t>
            </a:r>
            <a:r>
              <a:rPr lang="en-US" altLang="zh-CN" dirty="0"/>
              <a:t> over both legacy and neural routines and high scalability without need for retraining</a:t>
            </a:r>
          </a:p>
          <a:p>
            <a:pPr lvl="1"/>
            <a:r>
              <a:rPr lang="en-US" altLang="zh-CN" dirty="0"/>
              <a:t>Ablation studies showcase the </a:t>
            </a:r>
            <a:r>
              <a:rPr lang="en-US" altLang="zh-CN" b="1" i="1" u="sng" dirty="0"/>
              <a:t>effectiveness</a:t>
            </a:r>
            <a:r>
              <a:rPr lang="en-US" altLang="zh-CN" dirty="0"/>
              <a:t> of the </a:t>
            </a:r>
            <a:r>
              <a:rPr lang="en-US" altLang="zh-CN" b="1" i="1" u="sng" dirty="0" err="1"/>
              <a:t>UGrid</a:t>
            </a:r>
            <a:r>
              <a:rPr lang="en-US" altLang="zh-CN" b="1" i="1" u="sng" dirty="0"/>
              <a:t> architecture</a:t>
            </a:r>
            <a:r>
              <a:rPr lang="en-US" altLang="zh-CN" dirty="0"/>
              <a:t> and the proposed </a:t>
            </a:r>
            <a:r>
              <a:rPr lang="en-US" altLang="zh-CN" b="1" i="1" u="sng" dirty="0"/>
              <a:t>residual loss</a:t>
            </a:r>
          </a:p>
          <a:p>
            <a:pPr lvl="1"/>
            <a:r>
              <a:rPr lang="en-US" altLang="zh-CN" b="1" i="1" u="sng" dirty="0"/>
              <a:t>High robustness</a:t>
            </a:r>
            <a:r>
              <a:rPr lang="en-US" altLang="zh-CN" dirty="0"/>
              <a:t> over noisy inputs, and </a:t>
            </a:r>
            <a:r>
              <a:rPr lang="en-US" altLang="zh-CN" b="1" i="1" u="sng" dirty="0"/>
              <a:t>easy generalization</a:t>
            </a:r>
            <a:r>
              <a:rPr lang="en-US" altLang="zh-CN" dirty="0"/>
              <a:t> to unseen RHS (values, geometries and topology)</a:t>
            </a:r>
          </a:p>
          <a:p>
            <a:pPr lvl="1"/>
            <a:r>
              <a:rPr lang="en-US" altLang="zh-CN" b="1" i="1" u="sng" dirty="0"/>
              <a:t>Testcase coverage</a:t>
            </a:r>
            <a:r>
              <a:rPr lang="en-US" altLang="zh-CN" dirty="0"/>
              <a:t> over 2D Poisson, Helmholtz, and Steady-state Diffusion-Convection-Reaction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9B80-91B5-CAE5-3856-6A0D0C9F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A6776-0A5A-207C-3CBF-81D2F686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20" y="4207552"/>
            <a:ext cx="4919786" cy="2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52EE-8F6A-E745-ED05-0B393D65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2dMamba: Efficient &amp; Geometry-Aware SSM With Applications in Image Processing (CVPR 2025)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C948-90B7-BE76-ABDB-CA8396EE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u="sng" dirty="0"/>
              <a:t>TL;DR</a:t>
            </a:r>
            <a:r>
              <a:rPr lang="en-US" altLang="zh-CN" sz="1800" dirty="0"/>
              <a:t>. 2DMamba is a hardware-aware efficient multi-head selective scan architecture suitable for multiple upstream CV tasks. </a:t>
            </a:r>
            <a:endParaRPr lang="en-US" altLang="zh-CN" dirty="0"/>
          </a:p>
          <a:p>
            <a:r>
              <a:rPr lang="en-US" altLang="zh-CN" sz="1800" b="1" u="sng" dirty="0"/>
              <a:t>Motivation</a:t>
            </a:r>
            <a:r>
              <a:rPr lang="en-US" altLang="zh-CN" sz="1800" dirty="0"/>
              <a:t>: Limitations of current Vision Mamba architecture: </a:t>
            </a:r>
          </a:p>
          <a:p>
            <a:pPr lvl="1"/>
            <a:r>
              <a:rPr lang="en-US" altLang="zh-CN" dirty="0"/>
              <a:t>Intrinsically current Mamba can only process 1D sequence</a:t>
            </a:r>
          </a:p>
          <a:p>
            <a:pPr lvl="1"/>
            <a:r>
              <a:rPr lang="en-US" altLang="zh-CN" dirty="0"/>
              <a:t>Existing Mamba-based methods consider a 2D image as a 1D sequence of patches/tokens.</a:t>
            </a:r>
          </a:p>
          <a:p>
            <a:pPr lvl="1"/>
            <a:r>
              <a:rPr lang="en-US" altLang="zh-CN" dirty="0"/>
              <a:t>Some model 2D structure by using various scanning methods at the same time</a:t>
            </a:r>
          </a:p>
          <a:p>
            <a:pPr lvl="1"/>
            <a:r>
              <a:rPr lang="en-US" altLang="zh-CN" dirty="0"/>
              <a:t>But all of them are </a:t>
            </a:r>
            <a:r>
              <a:rPr lang="en-US" altLang="zh-CN" b="1" u="sng" dirty="0"/>
              <a:t>intrinsically 1D</a:t>
            </a:r>
          </a:p>
          <a:p>
            <a:endParaRPr lang="en-US" altLang="zh-CN" sz="1800" dirty="0"/>
          </a:p>
          <a:p>
            <a:pPr lvl="1"/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38E0-39E1-0329-442B-7FB9A96C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2231-8DC1-8E1D-EA53-0344F2AB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125"/>
          <a:stretch/>
        </p:blipFill>
        <p:spPr>
          <a:xfrm>
            <a:off x="5058572" y="4539329"/>
            <a:ext cx="2158174" cy="2006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337C6-2353-F538-6A3D-9B5B3A26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48" r="36719"/>
          <a:stretch/>
        </p:blipFill>
        <p:spPr>
          <a:xfrm>
            <a:off x="7216746" y="4539329"/>
            <a:ext cx="2068449" cy="2006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4C799-7475-5938-4461-37D86BE5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53"/>
          <a:stretch/>
        </p:blipFill>
        <p:spPr>
          <a:xfrm>
            <a:off x="9285195" y="4539329"/>
            <a:ext cx="2387324" cy="2006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AFEB0-B84B-F62B-4A0D-409B6E85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41" y="5164137"/>
            <a:ext cx="17526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783B-EAEE-C90F-4282-D73F859E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2dMamba: Efficient &amp; Geometry-Aware SSM With Applications in Image Processing (CVPR 2025)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4B1F-07A8-619F-6186-345A3FDE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620683"/>
          </a:xfrm>
        </p:spPr>
        <p:txBody>
          <a:bodyPr>
            <a:normAutofit/>
          </a:bodyPr>
          <a:lstStyle/>
          <a:p>
            <a:r>
              <a:rPr lang="en-US" altLang="zh-CN" sz="1800" b="1" u="sng" dirty="0"/>
              <a:t>Motivation</a:t>
            </a:r>
            <a:r>
              <a:rPr lang="en-US" altLang="zh-CN" sz="1800" dirty="0"/>
              <a:t>: </a:t>
            </a:r>
            <a:r>
              <a:rPr lang="en-US" dirty="0"/>
              <a:t>Limitations of current Vision Mamba architecture (Continued): </a:t>
            </a:r>
          </a:p>
          <a:p>
            <a:pPr lvl="1"/>
            <a:r>
              <a:rPr lang="en-US" sz="1800" dirty="0"/>
              <a:t>Some previous works proposed using 2D State Space Model for images, </a:t>
            </a:r>
            <a:endParaRPr lang="en-US" sz="1400" dirty="0"/>
          </a:p>
          <a:p>
            <a:pPr lvl="1"/>
            <a:r>
              <a:rPr lang="en-US" sz="1800" dirty="0"/>
              <a:t>But they can not leverage mamba’s fast parallel scan algorithm (thus slow)</a:t>
            </a:r>
          </a:p>
          <a:p>
            <a:pPr lvl="1"/>
            <a:r>
              <a:rPr lang="en-US" sz="1800" dirty="0"/>
              <a:t>Unlike mamba, their As and Bs does not depend on selective states (</a:t>
            </a:r>
            <a:r>
              <a:rPr lang="en-US" dirty="0"/>
              <a:t>lower performance).</a:t>
            </a:r>
          </a:p>
          <a:p>
            <a:r>
              <a:rPr lang="en-US" b="1" u="sng" dirty="0"/>
              <a:t>Our Contributions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We propose a 2D-Mamba formula that </a:t>
            </a:r>
            <a:r>
              <a:rPr lang="en-US" b="1" u="sng" dirty="0"/>
              <a:t>directly model images as a 2D matrix</a:t>
            </a:r>
            <a:r>
              <a:rPr lang="en-US" dirty="0"/>
              <a:t>, instead of flattening into a 1D patch sequence.</a:t>
            </a:r>
          </a:p>
          <a:p>
            <a:pPr lvl="1"/>
            <a:r>
              <a:rPr lang="en-US" dirty="0"/>
              <a:t>We propose a 2D parallel scan algorithm with a 2D tiling and caching mechanism and its CUDA implementation to optimize training/inference efficiency. </a:t>
            </a:r>
          </a:p>
          <a:p>
            <a:pPr lvl="1"/>
            <a:r>
              <a:rPr lang="en-US" dirty="0"/>
              <a:t>We propose learnable tokens to pad non-tissue regions. </a:t>
            </a:r>
          </a:p>
          <a:p>
            <a:pPr lvl="1"/>
            <a:r>
              <a:rPr lang="en-US" dirty="0"/>
              <a:t>We are the 1st intrinsic 2D SSM </a:t>
            </a:r>
            <a:r>
              <a:rPr lang="en-US" i="1" u="sng" dirty="0"/>
              <a:t>with hardware-aware multi-head parallel scan mechanism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2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8AE0-D1DF-8238-2E51-A48714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2dMamba: Efficient &amp; Geometry-Aware SSM With Applications in Image Processing (CVPR 2025)</a:t>
            </a:r>
            <a:endParaRPr lang="en-US" dirty="0"/>
          </a:p>
        </p:txBody>
      </p:sp>
      <p:pic>
        <p:nvPicPr>
          <p:cNvPr id="8" name="Google Shape;176;p24">
            <a:extLst>
              <a:ext uri="{FF2B5EF4-FFF2-40B4-BE49-F238E27FC236}">
                <a16:creationId xmlns:a16="http://schemas.microsoft.com/office/drawing/2014/main" id="{9E9B1C9D-8DD9-1869-00EF-CF05140DA4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r="24121"/>
          <a:stretch/>
        </p:blipFill>
        <p:spPr>
          <a:xfrm>
            <a:off x="1048627" y="2175150"/>
            <a:ext cx="9405771" cy="319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99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A22C-654E-15D3-1EF8-A8189601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2dMamba: Efficient &amp; Geometry-Aware SSM With Applications in Image Processing (CVPR 2025)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5B3B-41C5-3EDC-3A2F-8856AD99E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Vanilla Mamba:</a:t>
            </a:r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r>
              <a:rPr lang="en-US" dirty="0"/>
              <a:t>Our 2D</a:t>
            </a:r>
            <a:r>
              <a:rPr lang="en-US" altLang="zh-CN" dirty="0"/>
              <a:t>Mamba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B8CDF-7B23-B7A7-4E78-E95B1CF5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26" y="3071283"/>
            <a:ext cx="4591050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D5624-5278-18E9-F774-B8F0DE28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66" y="3152213"/>
            <a:ext cx="3038475" cy="1047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24155E-6B08-C831-B08D-D1419F183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63" y="4952047"/>
            <a:ext cx="3829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36A40-6FFD-98CA-AC8F-C52A17E4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26" y="4172442"/>
            <a:ext cx="9801225" cy="24860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890EAB5-0003-BAD1-FDC9-7C3D09216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59151"/>
              </p:ext>
            </p:extLst>
          </p:nvPr>
        </p:nvGraphicFramePr>
        <p:xfrm>
          <a:off x="656863" y="407429"/>
          <a:ext cx="105727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0572527" imgH="3657600" progId="Acrobat.Document.DC">
                  <p:embed/>
                </p:oleObj>
              </mc:Choice>
              <mc:Fallback>
                <p:oleObj name="Acrobat Document" r:id="rId3" imgW="10572527" imgH="36576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863" y="407429"/>
                        <a:ext cx="105727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90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A99F-1D24-5FBD-7B91-F4107363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Ours: 2D Caching And </a:t>
            </a:r>
            <a:r>
              <a:rPr lang="en-US" altLang="zh-CN" dirty="0"/>
              <a:t>Til</a:t>
            </a:r>
            <a:r>
              <a:rPr lang="en-US" dirty="0"/>
              <a:t>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A7E043-B86A-8CC1-1FA4-ACCB6614E3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8066" y="1979453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55C9D9-C8DE-9A4D-39AB-0C2936844719}"/>
              </a:ext>
            </a:extLst>
          </p:cNvPr>
          <p:cNvSpPr txBox="1"/>
          <p:nvPr/>
        </p:nvSpPr>
        <p:spPr>
          <a:xfrm>
            <a:off x="484855" y="3845572"/>
            <a:ext cx="339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matrix in HBM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28C789-0CA2-A01D-6E8B-A868D12860FD}"/>
              </a:ext>
            </a:extLst>
          </p:cNvPr>
          <p:cNvCxnSpPr>
            <a:cxnSpLocks/>
          </p:cNvCxnSpPr>
          <p:nvPr/>
        </p:nvCxnSpPr>
        <p:spPr>
          <a:xfrm>
            <a:off x="2635955" y="2861134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78055B84-A6FC-9BD5-5088-4B089F459977}"/>
              </a:ext>
            </a:extLst>
          </p:cNvPr>
          <p:cNvGraphicFramePr>
            <a:graphicFrameLocks/>
          </p:cNvGraphicFramePr>
          <p:nvPr/>
        </p:nvGraphicFramePr>
        <p:xfrm>
          <a:off x="3547533" y="2024608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CD3D62-6283-1B75-30A7-B80D044CDD8D}"/>
              </a:ext>
            </a:extLst>
          </p:cNvPr>
          <p:cNvGraphicFramePr>
            <a:graphicFrameLocks noGrp="1"/>
          </p:cNvGraphicFramePr>
          <p:nvPr/>
        </p:nvGraphicFramePr>
        <p:xfrm>
          <a:off x="6464291" y="2378584"/>
          <a:ext cx="898880" cy="882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128713783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85501485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5785705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6737384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825633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92861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98899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4385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337A4-8A0E-1E35-983B-56F8EB73E206}"/>
              </a:ext>
            </a:extLst>
          </p:cNvPr>
          <p:cNvCxnSpPr>
            <a:cxnSpLocks/>
          </p:cNvCxnSpPr>
          <p:nvPr/>
        </p:nvCxnSpPr>
        <p:spPr>
          <a:xfrm>
            <a:off x="5535788" y="2861134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6D4CC5-446C-97B9-B1D9-8E497AA0BE6A}"/>
              </a:ext>
            </a:extLst>
          </p:cNvPr>
          <p:cNvSpPr txBox="1"/>
          <p:nvPr/>
        </p:nvSpPr>
        <p:spPr>
          <a:xfrm>
            <a:off x="3782508" y="3826570"/>
            <a:ext cx="132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2D chunk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FB9DA-951D-CCB8-C8A2-8C3ED32E0B7A}"/>
              </a:ext>
            </a:extLst>
          </p:cNvPr>
          <p:cNvSpPr txBox="1"/>
          <p:nvPr/>
        </p:nvSpPr>
        <p:spPr>
          <a:xfrm>
            <a:off x="5483081" y="2907613"/>
            <a:ext cx="112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One chunk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6EFDA6-41BC-17CD-1DD6-72EC239DF3DA}"/>
              </a:ext>
            </a:extLst>
          </p:cNvPr>
          <p:cNvCxnSpPr>
            <a:endCxn id="27" idx="3"/>
          </p:cNvCxnSpPr>
          <p:nvPr/>
        </p:nvCxnSpPr>
        <p:spPr>
          <a:xfrm flipV="1">
            <a:off x="3547533" y="2906728"/>
            <a:ext cx="1797760" cy="8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5136EA-C72E-9447-6942-8DE745D6A8DE}"/>
              </a:ext>
            </a:extLst>
          </p:cNvPr>
          <p:cNvCxnSpPr>
            <a:cxnSpLocks/>
            <a:stCxn id="27" idx="0"/>
            <a:endCxn id="27" idx="2"/>
          </p:cNvCxnSpPr>
          <p:nvPr/>
        </p:nvCxnSpPr>
        <p:spPr>
          <a:xfrm>
            <a:off x="4446413" y="2024608"/>
            <a:ext cx="0" cy="17642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1F867E-7709-4691-4B65-40ABB599C24F}"/>
              </a:ext>
            </a:extLst>
          </p:cNvPr>
          <p:cNvSpPr txBox="1"/>
          <p:nvPr/>
        </p:nvSpPr>
        <p:spPr>
          <a:xfrm>
            <a:off x="5695294" y="1659472"/>
            <a:ext cx="6096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Each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depends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left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state and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state, it can be stored without much burden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7ACD55-4CBA-F0F3-6EB9-CFD0EE5DA1E9}"/>
              </a:ext>
            </a:extLst>
          </p:cNvPr>
          <p:cNvCxnSpPr>
            <a:cxnSpLocks/>
          </p:cNvCxnSpPr>
          <p:nvPr/>
        </p:nvCxnSpPr>
        <p:spPr>
          <a:xfrm>
            <a:off x="7541252" y="2801415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D31940-FDAE-5BF2-C761-10035F487F00}"/>
              </a:ext>
            </a:extLst>
          </p:cNvPr>
          <p:cNvSpPr txBox="1"/>
          <p:nvPr/>
        </p:nvSpPr>
        <p:spPr>
          <a:xfrm>
            <a:off x="7934450" y="3230778"/>
            <a:ext cx="183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to SRAM/ register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2125A85-5080-69C4-8C07-F91DE2818072}"/>
              </a:ext>
            </a:extLst>
          </p:cNvPr>
          <p:cNvGraphicFramePr>
            <a:graphicFrameLocks noGrp="1"/>
          </p:cNvGraphicFramePr>
          <p:nvPr/>
        </p:nvGraphicFramePr>
        <p:xfrm>
          <a:off x="8294279" y="2348658"/>
          <a:ext cx="898880" cy="882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128713783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85501485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5785705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6737384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825633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92861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98899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4385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86FF1BF-E7E1-6BF4-7BF5-3256512359D7}"/>
              </a:ext>
            </a:extLst>
          </p:cNvPr>
          <p:cNvSpPr txBox="1"/>
          <p:nvPr/>
        </p:nvSpPr>
        <p:spPr>
          <a:xfrm>
            <a:off x="10124267" y="2639848"/>
            <a:ext cx="158548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Ver scan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D20026-1D56-89EC-E53F-6BE48B974AA1}"/>
              </a:ext>
            </a:extLst>
          </p:cNvPr>
          <p:cNvCxnSpPr>
            <a:cxnSpLocks/>
          </p:cNvCxnSpPr>
          <p:nvPr/>
        </p:nvCxnSpPr>
        <p:spPr>
          <a:xfrm>
            <a:off x="9378518" y="2819644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8C911C9-A4BC-5C7E-BB8C-199E83B6231D}"/>
              </a:ext>
            </a:extLst>
          </p:cNvPr>
          <p:cNvSpPr/>
          <p:nvPr/>
        </p:nvSpPr>
        <p:spPr>
          <a:xfrm>
            <a:off x="4034186" y="2328106"/>
            <a:ext cx="824453" cy="3477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6B906B5-B4E9-1F1C-8E97-C9441290ED47}"/>
              </a:ext>
            </a:extLst>
          </p:cNvPr>
          <p:cNvSpPr/>
          <p:nvPr/>
        </p:nvSpPr>
        <p:spPr>
          <a:xfrm>
            <a:off x="4011138" y="3147680"/>
            <a:ext cx="824453" cy="3477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859F3-92F4-B8A8-2605-875325BC4E74}"/>
              </a:ext>
            </a:extLst>
          </p:cNvPr>
          <p:cNvSpPr txBox="1"/>
          <p:nvPr/>
        </p:nvSpPr>
        <p:spPr>
          <a:xfrm>
            <a:off x="9605589" y="4257798"/>
            <a:ext cx="15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Write back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1EE4BD33-859F-E3BC-D7DC-061EDF7BDAAD}"/>
              </a:ext>
            </a:extLst>
          </p:cNvPr>
          <p:cNvSpPr/>
          <p:nvPr/>
        </p:nvSpPr>
        <p:spPr>
          <a:xfrm rot="5400000">
            <a:off x="8471539" y="2422742"/>
            <a:ext cx="666365" cy="300345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8710C6-0F05-25FB-58B3-1E371B1D0950}"/>
              </a:ext>
            </a:extLst>
          </p:cNvPr>
          <p:cNvSpPr txBox="1"/>
          <p:nvPr/>
        </p:nvSpPr>
        <p:spPr>
          <a:xfrm>
            <a:off x="427705" y="4297781"/>
            <a:ext cx="6989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(1) We fuse all heads in selective scan and head-wise reduction into one concrete kernel. 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We avoid 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xplicit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instantiation of per-head intermediates and save a lot of memory during backward pass.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(2) Inside each 2D tile, we conduct 2D warp scan (with prefix callbacks).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(*) Our implementation is hinted by the NVIDIA CUB library. All details are re-implemented from scratch (unlike vanilla mamba which could utilize CUB, 2D scans are not supported by CUB.) </a:t>
            </a:r>
          </a:p>
        </p:txBody>
      </p:sp>
      <p:pic>
        <p:nvPicPr>
          <p:cNvPr id="3" name="Content Placeholder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601237-0D5F-45D6-07C4-77B89443F31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29" y="4442464"/>
            <a:ext cx="3136644" cy="23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C649F-2C9C-2891-FF71-9732A107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Content Placeholder 3">
            <a:extLst>
              <a:ext uri="{FF2B5EF4-FFF2-40B4-BE49-F238E27FC236}">
                <a16:creationId xmlns:a16="http://schemas.microsoft.com/office/drawing/2014/main" id="{75568FB5-8F65-D990-7A58-1C7A94430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902870"/>
              </p:ext>
            </p:extLst>
          </p:nvPr>
        </p:nvGraphicFramePr>
        <p:xfrm>
          <a:off x="3650073" y="4365846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8A1F05-3A85-4A7A-BABA-C8D6163D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2D Scan -- Breakdown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D700BF-66C9-16AB-0702-C12F502E64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3211" y="1805114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BE820D-749C-FB5B-A2C7-AE196A196126}"/>
              </a:ext>
            </a:extLst>
          </p:cNvPr>
          <p:cNvSpPr txBox="1"/>
          <p:nvPr/>
        </p:nvSpPr>
        <p:spPr>
          <a:xfrm>
            <a:off x="0" y="3570107"/>
            <a:ext cx="206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 image in HBM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D69D11-7BF4-5B5D-6B89-334442B02602}"/>
              </a:ext>
            </a:extLst>
          </p:cNvPr>
          <p:cNvCxnSpPr>
            <a:cxnSpLocks/>
          </p:cNvCxnSpPr>
          <p:nvPr/>
        </p:nvCxnSpPr>
        <p:spPr>
          <a:xfrm>
            <a:off x="2151100" y="2686795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4B0BBC82-E21C-C46D-F3A4-B5BCC317E83A}"/>
              </a:ext>
            </a:extLst>
          </p:cNvPr>
          <p:cNvGraphicFramePr>
            <a:graphicFrameLocks/>
          </p:cNvGraphicFramePr>
          <p:nvPr/>
        </p:nvGraphicFramePr>
        <p:xfrm>
          <a:off x="3062678" y="1850269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F653E6-016F-1A7F-27F3-0C32A0D079DE}"/>
              </a:ext>
            </a:extLst>
          </p:cNvPr>
          <p:cNvCxnSpPr>
            <a:cxnSpLocks/>
          </p:cNvCxnSpPr>
          <p:nvPr/>
        </p:nvCxnSpPr>
        <p:spPr>
          <a:xfrm>
            <a:off x="4889783" y="2709374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CFBB85-CA01-A847-D804-5012CB024427}"/>
              </a:ext>
            </a:extLst>
          </p:cNvPr>
          <p:cNvSpPr txBox="1"/>
          <p:nvPr/>
        </p:nvSpPr>
        <p:spPr>
          <a:xfrm>
            <a:off x="3062678" y="3590197"/>
            <a:ext cx="21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Tile horizontally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23CA9-A04D-C28A-2D83-8407B3AB3ACD}"/>
              </a:ext>
            </a:extLst>
          </p:cNvPr>
          <p:cNvSpPr txBox="1"/>
          <p:nvPr/>
        </p:nvSpPr>
        <p:spPr>
          <a:xfrm>
            <a:off x="5965856" y="6236727"/>
            <a:ext cx="17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One chunk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2DDE1E-3662-B2DF-3C4C-E6AC8173CC67}"/>
              </a:ext>
            </a:extLst>
          </p:cNvPr>
          <p:cNvCxnSpPr>
            <a:cxnSpLocks/>
          </p:cNvCxnSpPr>
          <p:nvPr/>
        </p:nvCxnSpPr>
        <p:spPr>
          <a:xfrm flipV="1">
            <a:off x="3062678" y="2078516"/>
            <a:ext cx="1797760" cy="8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0EDE8F-E429-4CDC-1B9D-5BF17D11C0E3}"/>
              </a:ext>
            </a:extLst>
          </p:cNvPr>
          <p:cNvCxnSpPr>
            <a:cxnSpLocks/>
          </p:cNvCxnSpPr>
          <p:nvPr/>
        </p:nvCxnSpPr>
        <p:spPr>
          <a:xfrm flipV="1">
            <a:off x="3062678" y="2306763"/>
            <a:ext cx="1797760" cy="8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8B4643-0973-AB8E-97F0-1EBC9A0452CB}"/>
              </a:ext>
            </a:extLst>
          </p:cNvPr>
          <p:cNvCxnSpPr>
            <a:cxnSpLocks/>
          </p:cNvCxnSpPr>
          <p:nvPr/>
        </p:nvCxnSpPr>
        <p:spPr>
          <a:xfrm flipV="1">
            <a:off x="3062678" y="2520465"/>
            <a:ext cx="1797760" cy="8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BF937-8F7F-416E-FF76-395949566C53}"/>
              </a:ext>
            </a:extLst>
          </p:cNvPr>
          <p:cNvCxnSpPr>
            <a:cxnSpLocks/>
          </p:cNvCxnSpPr>
          <p:nvPr/>
        </p:nvCxnSpPr>
        <p:spPr>
          <a:xfrm flipV="1">
            <a:off x="3062678" y="2709374"/>
            <a:ext cx="1797760" cy="8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1084A2-3F13-94C2-3941-9ACFBD534785}"/>
              </a:ext>
            </a:extLst>
          </p:cNvPr>
          <p:cNvGraphicFramePr>
            <a:graphicFrameLocks noGrp="1"/>
          </p:cNvGraphicFramePr>
          <p:nvPr/>
        </p:nvGraphicFramePr>
        <p:xfrm>
          <a:off x="5584394" y="2599109"/>
          <a:ext cx="1797760" cy="220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106078686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792331046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416164908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94898646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35106983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327793547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611711205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20993627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331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7DDD663-7A2F-D2D1-46C7-5A7087E14B1D}"/>
              </a:ext>
            </a:extLst>
          </p:cNvPr>
          <p:cNvSpPr txBox="1"/>
          <p:nvPr/>
        </p:nvSpPr>
        <p:spPr>
          <a:xfrm>
            <a:off x="8097909" y="2833007"/>
            <a:ext cx="183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SRAM/ register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EB6492-FDF1-956A-F409-FBC15385B057}"/>
              </a:ext>
            </a:extLst>
          </p:cNvPr>
          <p:cNvCxnSpPr>
            <a:cxnSpLocks/>
          </p:cNvCxnSpPr>
          <p:nvPr/>
        </p:nvCxnSpPr>
        <p:spPr>
          <a:xfrm>
            <a:off x="7430911" y="2695766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1D33534-61B2-E8D9-79B8-1D613BBF98C9}"/>
              </a:ext>
            </a:extLst>
          </p:cNvPr>
          <p:cNvGraphicFramePr>
            <a:graphicFrameLocks noGrp="1"/>
          </p:cNvGraphicFramePr>
          <p:nvPr/>
        </p:nvGraphicFramePr>
        <p:xfrm>
          <a:off x="8081210" y="2564910"/>
          <a:ext cx="1797760" cy="220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106078686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792331046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416164908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94898646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35106983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327793547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611711205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20993627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331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782D67D-2407-0A04-E6D0-3525F582389A}"/>
              </a:ext>
            </a:extLst>
          </p:cNvPr>
          <p:cNvSpPr txBox="1"/>
          <p:nvPr/>
        </p:nvSpPr>
        <p:spPr>
          <a:xfrm>
            <a:off x="8821585" y="4896586"/>
            <a:ext cx="11386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 scan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524FC-CEFD-F901-6B70-6E89A12547E1}"/>
              </a:ext>
            </a:extLst>
          </p:cNvPr>
          <p:cNvSpPr txBox="1"/>
          <p:nvPr/>
        </p:nvSpPr>
        <p:spPr>
          <a:xfrm>
            <a:off x="112810" y="1413799"/>
            <a:ext cx="14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1.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314CF-E368-1171-2DEB-79EACD319186}"/>
              </a:ext>
            </a:extLst>
          </p:cNvPr>
          <p:cNvSpPr txBox="1"/>
          <p:nvPr/>
        </p:nvSpPr>
        <p:spPr>
          <a:xfrm>
            <a:off x="112810" y="6408479"/>
            <a:ext cx="14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2.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4FA46E-24F7-4107-0E0A-40D4BDD1A94A}"/>
              </a:ext>
            </a:extLst>
          </p:cNvPr>
          <p:cNvCxnSpPr>
            <a:cxnSpLocks/>
          </p:cNvCxnSpPr>
          <p:nvPr/>
        </p:nvCxnSpPr>
        <p:spPr>
          <a:xfrm>
            <a:off x="9878970" y="2675175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9D9F06C0-7F03-1C29-3898-E79E3FB855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143089"/>
              </p:ext>
            </p:extLst>
          </p:nvPr>
        </p:nvGraphicFramePr>
        <p:xfrm>
          <a:off x="670223" y="4087396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E8E82C61-6E70-6FF5-455A-CD155180BD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179298"/>
              </p:ext>
            </p:extLst>
          </p:nvPr>
        </p:nvGraphicFramePr>
        <p:xfrm>
          <a:off x="554031" y="4193820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DCBF06D8-5017-4897-9384-B94E2C658F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482460"/>
              </p:ext>
            </p:extLst>
          </p:nvPr>
        </p:nvGraphicFramePr>
        <p:xfrm>
          <a:off x="398628" y="4344210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E378CBED-19D1-89EF-EA24-5C0B4D814C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309195"/>
              </p:ext>
            </p:extLst>
          </p:nvPr>
        </p:nvGraphicFramePr>
        <p:xfrm>
          <a:off x="282436" y="4450634"/>
          <a:ext cx="179776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00100714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552944002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1036627121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57063450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640915039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88778852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222520293"/>
                    </a:ext>
                  </a:extLst>
                </a:gridCol>
                <a:gridCol w="224720">
                  <a:extLst>
                    <a:ext uri="{9D8B030D-6E8A-4147-A177-3AD203B41FA5}">
                      <a16:colId xmlns:a16="http://schemas.microsoft.com/office/drawing/2014/main" val="3429339488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270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237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1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83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9044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09860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2431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0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9EDA7ED-071C-2047-5051-2EED912859AF}"/>
              </a:ext>
            </a:extLst>
          </p:cNvPr>
          <p:cNvSpPr txBox="1"/>
          <p:nvPr/>
        </p:nvSpPr>
        <p:spPr>
          <a:xfrm>
            <a:off x="10646919" y="2923023"/>
            <a:ext cx="159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Write to a new matrix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870BC3-EBC5-1DAF-23C6-FCE9456D3139}"/>
              </a:ext>
            </a:extLst>
          </p:cNvPr>
          <p:cNvCxnSpPr>
            <a:cxnSpLocks/>
          </p:cNvCxnSpPr>
          <p:nvPr/>
        </p:nvCxnSpPr>
        <p:spPr>
          <a:xfrm flipH="1">
            <a:off x="2584175" y="3469157"/>
            <a:ext cx="7828445" cy="7630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B5447B-EBE6-0F28-0815-4C7E5495BEA4}"/>
              </a:ext>
            </a:extLst>
          </p:cNvPr>
          <p:cNvSpPr txBox="1"/>
          <p:nvPr/>
        </p:nvSpPr>
        <p:spPr>
          <a:xfrm>
            <a:off x="662166" y="6224307"/>
            <a:ext cx="12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 “heads”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473547-7BE4-53F9-8221-870D9865BE3E}"/>
              </a:ext>
            </a:extLst>
          </p:cNvPr>
          <p:cNvSpPr txBox="1"/>
          <p:nvPr/>
        </p:nvSpPr>
        <p:spPr>
          <a:xfrm>
            <a:off x="3805413" y="6293509"/>
            <a:ext cx="21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Tile vertically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5138BC-51FB-2B10-6673-D660AEAA8807}"/>
              </a:ext>
            </a:extLst>
          </p:cNvPr>
          <p:cNvCxnSpPr>
            <a:cxnSpLocks/>
          </p:cNvCxnSpPr>
          <p:nvPr/>
        </p:nvCxnSpPr>
        <p:spPr>
          <a:xfrm>
            <a:off x="2629552" y="5098226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9EAAD5-903A-9CB5-376B-D224167AEA6C}"/>
              </a:ext>
            </a:extLst>
          </p:cNvPr>
          <p:cNvCxnSpPr>
            <a:cxnSpLocks/>
          </p:cNvCxnSpPr>
          <p:nvPr/>
        </p:nvCxnSpPr>
        <p:spPr>
          <a:xfrm>
            <a:off x="3886019" y="4357118"/>
            <a:ext cx="0" cy="1770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F281E1-2399-8698-2DC6-2AF0A4DA29AC}"/>
              </a:ext>
            </a:extLst>
          </p:cNvPr>
          <p:cNvCxnSpPr>
            <a:cxnSpLocks/>
          </p:cNvCxnSpPr>
          <p:nvPr/>
        </p:nvCxnSpPr>
        <p:spPr>
          <a:xfrm>
            <a:off x="4109539" y="4357118"/>
            <a:ext cx="0" cy="1770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A87990-660A-6050-267E-C2AE812F9E58}"/>
              </a:ext>
            </a:extLst>
          </p:cNvPr>
          <p:cNvCxnSpPr>
            <a:cxnSpLocks/>
          </p:cNvCxnSpPr>
          <p:nvPr/>
        </p:nvCxnSpPr>
        <p:spPr>
          <a:xfrm>
            <a:off x="4329672" y="4357118"/>
            <a:ext cx="0" cy="1770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671F77-D9B1-BA98-C1F0-F0525F2BF909}"/>
              </a:ext>
            </a:extLst>
          </p:cNvPr>
          <p:cNvCxnSpPr>
            <a:cxnSpLocks/>
          </p:cNvCxnSpPr>
          <p:nvPr/>
        </p:nvCxnSpPr>
        <p:spPr>
          <a:xfrm>
            <a:off x="4555944" y="4363742"/>
            <a:ext cx="0" cy="1770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368D85-DF98-E4AC-3397-61032FE03FF1}"/>
              </a:ext>
            </a:extLst>
          </p:cNvPr>
          <p:cNvCxnSpPr>
            <a:cxnSpLocks/>
          </p:cNvCxnSpPr>
          <p:nvPr/>
        </p:nvCxnSpPr>
        <p:spPr>
          <a:xfrm>
            <a:off x="5604113" y="5294889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68ACDE7-4E7B-E709-63AA-EB0E8BE78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137173"/>
              </p:ext>
            </p:extLst>
          </p:nvPr>
        </p:nvGraphicFramePr>
        <p:xfrm>
          <a:off x="6651607" y="4144647"/>
          <a:ext cx="22472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33467352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9050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8457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812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203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9283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3437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335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1981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E8DD1B6-6448-74C0-890E-745A706B8F50}"/>
              </a:ext>
            </a:extLst>
          </p:cNvPr>
          <p:cNvSpPr txBox="1"/>
          <p:nvPr/>
        </p:nvSpPr>
        <p:spPr>
          <a:xfrm>
            <a:off x="5821749" y="2833448"/>
            <a:ext cx="17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One chunk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5BF3BFA-8542-CD23-48B5-2E471922C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42373"/>
              </p:ext>
            </p:extLst>
          </p:nvPr>
        </p:nvGraphicFramePr>
        <p:xfrm>
          <a:off x="6564715" y="4234021"/>
          <a:ext cx="22472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33467352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9050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8457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812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203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9283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3437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335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1981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120DA5E-A361-6E5E-DF72-523315B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18012"/>
              </p:ext>
            </p:extLst>
          </p:nvPr>
        </p:nvGraphicFramePr>
        <p:xfrm>
          <a:off x="6437705" y="4323395"/>
          <a:ext cx="22472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33467352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9050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8457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812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203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9283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3437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335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1981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9B83327-02B9-AD93-141E-67CBF855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32983"/>
              </p:ext>
            </p:extLst>
          </p:nvPr>
        </p:nvGraphicFramePr>
        <p:xfrm>
          <a:off x="6350813" y="4412769"/>
          <a:ext cx="22472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33467352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9050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8457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812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203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9283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3437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335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1981"/>
                  </a:ext>
                </a:extLst>
              </a:tr>
            </a:tbl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A2A56C-F256-4B2C-2DF2-D2171F146BD9}"/>
              </a:ext>
            </a:extLst>
          </p:cNvPr>
          <p:cNvCxnSpPr>
            <a:cxnSpLocks/>
          </p:cNvCxnSpPr>
          <p:nvPr/>
        </p:nvCxnSpPr>
        <p:spPr>
          <a:xfrm>
            <a:off x="6961379" y="5029730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9EBB4DA-951C-0B89-1E14-E3056338C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96136"/>
              </p:ext>
            </p:extLst>
          </p:nvPr>
        </p:nvGraphicFramePr>
        <p:xfrm>
          <a:off x="7702819" y="4216106"/>
          <a:ext cx="224720" cy="1764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20">
                  <a:extLst>
                    <a:ext uri="{9D8B030D-6E8A-4147-A177-3AD203B41FA5}">
                      <a16:colId xmlns:a16="http://schemas.microsoft.com/office/drawing/2014/main" val="2033467352"/>
                    </a:ext>
                  </a:extLst>
                </a:gridCol>
              </a:tblGrid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9050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84576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8125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62032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92839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3437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3357"/>
                  </a:ext>
                </a:extLst>
              </a:tr>
              <a:tr h="22053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1981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10496266-1B74-52E8-9390-DF28CA139311}"/>
              </a:ext>
            </a:extLst>
          </p:cNvPr>
          <p:cNvSpPr txBox="1"/>
          <p:nvPr/>
        </p:nvSpPr>
        <p:spPr>
          <a:xfrm>
            <a:off x="7369000" y="6021538"/>
            <a:ext cx="183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to SRAM/ register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A1816D-580D-CDF6-4098-8BE333A965D5}"/>
              </a:ext>
            </a:extLst>
          </p:cNvPr>
          <p:cNvCxnSpPr>
            <a:cxnSpLocks/>
          </p:cNvCxnSpPr>
          <p:nvPr/>
        </p:nvCxnSpPr>
        <p:spPr>
          <a:xfrm>
            <a:off x="8084405" y="5081252"/>
            <a:ext cx="61643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F6A3738-522C-52F0-98BC-4BABAA5F7D5D}"/>
              </a:ext>
            </a:extLst>
          </p:cNvPr>
          <p:cNvSpPr txBox="1"/>
          <p:nvPr/>
        </p:nvSpPr>
        <p:spPr>
          <a:xfrm>
            <a:off x="10646919" y="2511100"/>
            <a:ext cx="11386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201DE-A578-886B-EC98-7BA144831414}"/>
              </a:ext>
            </a:extLst>
          </p:cNvPr>
          <p:cNvSpPr txBox="1"/>
          <p:nvPr/>
        </p:nvSpPr>
        <p:spPr>
          <a:xfrm>
            <a:off x="6700060" y="1438833"/>
            <a:ext cx="53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Nvidia CUB library only allow parallel scanning one continues sequence. </a:t>
            </a:r>
          </a:p>
        </p:txBody>
      </p:sp>
      <p:pic>
        <p:nvPicPr>
          <p:cNvPr id="15" name="Content Placeholder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66AA23-92F9-D1D6-EBBE-02915D02E77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37" y="4986002"/>
            <a:ext cx="1983157" cy="14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5F299-80D3-FEC9-6A70-922A9939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0" y="793893"/>
            <a:ext cx="9324975" cy="211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ED4D3-6BB1-3215-4214-19615E67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09" y="2998898"/>
            <a:ext cx="9782175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C5091-E556-80A0-14A4-C2E92DD7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909" y="3949557"/>
            <a:ext cx="9696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3FE-7187-FF7C-1CDA-B8801BFC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2dMamba: Performance (Natural Images)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D6CD7-0ED2-D241-CF7B-F6D8DD2A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C727A-AA2B-1560-1102-439794BF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8" y="2352781"/>
            <a:ext cx="5632284" cy="292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CD204-CCF3-DE17-DBE5-6828CF339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38" y="2297570"/>
            <a:ext cx="5620623" cy="35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887D-9EF3-0F10-CBF5-2AB2D84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Personal information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DEAC-1652-442E-DFC9-8D2D2BCC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06333"/>
          </a:xfrm>
        </p:spPr>
        <p:txBody>
          <a:bodyPr/>
          <a:lstStyle/>
          <a:p>
            <a:r>
              <a:rPr lang="en-US" altLang="zh-CN" dirty="0"/>
              <a:t>Basic Information</a:t>
            </a:r>
          </a:p>
          <a:p>
            <a:pPr lvl="1"/>
            <a:r>
              <a:rPr lang="en-US" altLang="zh-CN" dirty="0"/>
              <a:t>Male, born in 1997.</a:t>
            </a:r>
          </a:p>
          <a:p>
            <a:pPr lvl="1"/>
            <a:r>
              <a:rPr lang="en-US" altLang="zh-CN" dirty="0"/>
              <a:t>Family in Beijing.</a:t>
            </a:r>
          </a:p>
          <a:p>
            <a:pPr lvl="1"/>
            <a:r>
              <a:rPr lang="en-US" altLang="zh-CN" dirty="0"/>
              <a:t>Currently studying in New York, United States.</a:t>
            </a:r>
          </a:p>
          <a:p>
            <a:r>
              <a:rPr lang="en-US" altLang="zh-CN" dirty="0"/>
              <a:t>Educational Background</a:t>
            </a:r>
          </a:p>
          <a:p>
            <a:pPr lvl="1"/>
            <a:r>
              <a:rPr lang="en-US" altLang="zh-CN" dirty="0"/>
              <a:t>2019-Now: Ph.D. (in progress) in Computer Science (Stony Brook University, New York, United States).</a:t>
            </a:r>
          </a:p>
          <a:p>
            <a:pPr lvl="1"/>
            <a:r>
              <a:rPr lang="en-US" altLang="zh-CN" dirty="0"/>
              <a:t>2015-2019: B.E. in Computer Science and Technology (Tsinghua University, Beijing, China).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2B767-CA3E-27EA-F7A3-6F503CD3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7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4295-E789-A852-AF7E-6BFD3DBC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2dMamba: Performance (Medical Images)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4CFE4-8B86-015D-5071-B627B95B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B1551-E618-01F4-4F38-1C9349CC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04" y="2193270"/>
            <a:ext cx="4648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2B86-DC06-DE21-83E7-FFFF9008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LBMamba</a:t>
            </a:r>
            <a:r>
              <a:rPr lang="en-US" dirty="0"/>
              <a:t>: Locally Bi-directional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9F13-8CA6-EFC9-0937-163F3F0C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96126"/>
            <a:ext cx="10131425" cy="806616"/>
          </a:xfrm>
        </p:spPr>
        <p:txBody>
          <a:bodyPr>
            <a:normAutofit/>
          </a:bodyPr>
          <a:lstStyle/>
          <a:p>
            <a:r>
              <a:rPr lang="en-US" altLang="zh-CN" sz="1800" b="1" u="sng" dirty="0"/>
              <a:t>TL;DR</a:t>
            </a:r>
            <a:r>
              <a:rPr lang="en-US" altLang="zh-CN" sz="1800" dirty="0"/>
              <a:t>. </a:t>
            </a:r>
            <a:r>
              <a:rPr lang="en-US" altLang="zh-CN" sz="1800" dirty="0" err="1"/>
              <a:t>LBMamba</a:t>
            </a:r>
            <a:r>
              <a:rPr lang="en-US" altLang="zh-CN" sz="1800" dirty="0"/>
              <a:t> is a hardware-aware bidirectional Mamba operator, which enhances Mamba-based foundational models</a:t>
            </a:r>
            <a:r>
              <a:rPr lang="en-US" altLang="zh-CN" dirty="0"/>
              <a:t> by fusing forward and backward scans into one concrete GPU kernel. </a:t>
            </a:r>
            <a:endParaRPr lang="en-US" altLang="zh-C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6EA7-16EF-BCFD-3425-B7B7B6A4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0B819-C52B-909E-24AC-96B41AAC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1" y="2793070"/>
            <a:ext cx="9495661" cy="2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8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C118-7587-4DD3-1EAB-0AE73B98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LBMamba</a:t>
            </a:r>
            <a:r>
              <a:rPr lang="en-US" dirty="0"/>
              <a:t>: Mathematical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E98C6-B0C4-6630-A037-92F10A3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75BB5-9652-253E-3857-C22F3C69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5" y="3043999"/>
            <a:ext cx="43180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300C4-6670-40F7-63DD-2A3FB590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81" y="3205989"/>
            <a:ext cx="2413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CB0D4-7755-A775-0288-7953A2A98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3" y="5146211"/>
            <a:ext cx="53213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99AA8-12F4-F48D-1AE4-E92FAF62B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563" y="2634489"/>
            <a:ext cx="2794000" cy="165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42FB1-84A3-FF4D-CEA1-8706039626DE}"/>
              </a:ext>
            </a:extLst>
          </p:cNvPr>
          <p:cNvSpPr txBox="1"/>
          <p:nvPr/>
        </p:nvSpPr>
        <p:spPr>
          <a:xfrm>
            <a:off x="1296926" y="2764213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Forward scan: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42FB4-2623-5B45-B6BC-E9D7A039C091}"/>
              </a:ext>
            </a:extLst>
          </p:cNvPr>
          <p:cNvSpPr txBox="1"/>
          <p:nvPr/>
        </p:nvSpPr>
        <p:spPr>
          <a:xfrm>
            <a:off x="7087074" y="2579547"/>
            <a:ext cx="215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backward scan: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1324B-384A-B8A6-2107-538F2F252E5C}"/>
              </a:ext>
            </a:extLst>
          </p:cNvPr>
          <p:cNvSpPr txBox="1"/>
          <p:nvPr/>
        </p:nvSpPr>
        <p:spPr>
          <a:xfrm>
            <a:off x="3090863" y="4669445"/>
            <a:ext cx="208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Bi-directional result: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8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2628EB-9178-C6AD-23B5-CA95BD0D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36" y="174472"/>
            <a:ext cx="10131425" cy="1456267"/>
          </a:xfrm>
        </p:spPr>
        <p:txBody>
          <a:bodyPr/>
          <a:lstStyle/>
          <a:p>
            <a:r>
              <a:rPr lang="en-US" altLang="zh-CN" dirty="0" err="1"/>
              <a:t>LbMamba</a:t>
            </a:r>
            <a:r>
              <a:rPr lang="en-US" altLang="zh-CN" dirty="0"/>
              <a:t>: GPU Kernel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1965-439A-BE56-7531-D3A2923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56C0F-D77A-4FBE-758F-B6F5D59D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6" y="1377421"/>
            <a:ext cx="976690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0534-1627-1145-9A5A-1D9132E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LBMamba</a:t>
            </a:r>
            <a:r>
              <a:rPr lang="en-US" dirty="0"/>
              <a:t>: Efficiency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2F247-4FC5-A630-8C5B-7B2406A1E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419546"/>
            <a:ext cx="10131425" cy="30936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AFFCE-1E4C-F80F-038B-917D1B2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1E776-55C8-BFBC-4FAF-A93F483AC0FD}"/>
              </a:ext>
            </a:extLst>
          </p:cNvPr>
          <p:cNvSpPr txBox="1"/>
          <p:nvPr/>
        </p:nvSpPr>
        <p:spPr>
          <a:xfrm>
            <a:off x="763051" y="5602069"/>
            <a:ext cx="860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In practice, Mamba CUDA kernel must be invoked TWICE (forward and backward scans), while our </a:t>
            </a:r>
            <a:r>
              <a:rPr lang="en-US" altLang="zh-CN" dirty="0" err="1"/>
              <a:t>LBMamba</a:t>
            </a:r>
            <a:r>
              <a:rPr lang="en-US" altLang="zh-CN" dirty="0"/>
              <a:t> CUDA kernel is invoked only ONCE.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14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7818-BA4A-D6DD-095C-1B91FC5A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79581"/>
            <a:ext cx="10131425" cy="765153"/>
          </a:xfrm>
        </p:spPr>
        <p:txBody>
          <a:bodyPr/>
          <a:lstStyle/>
          <a:p>
            <a:r>
              <a:rPr lang="en-US" altLang="zh-CN" dirty="0" err="1"/>
              <a:t>LBMamba</a:t>
            </a:r>
            <a:r>
              <a:rPr lang="en-US" altLang="zh-CN" dirty="0"/>
              <a:t>: Performance (Classification)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AF57-FEFE-9FD7-56DB-C131D787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36C99-E1CC-F9F1-C2CA-1298BC5A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44765-A206-8842-235B-D42A0E74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427559"/>
            <a:ext cx="10348391" cy="52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8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C763-BB55-0B06-4040-D9F38583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LBMamba</a:t>
            </a:r>
            <a:r>
              <a:rPr lang="en-US" altLang="zh-CN" dirty="0"/>
              <a:t>: Performance (segmentation)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5F84-4249-2F34-5CCA-B534FAED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4A316-3420-E77E-CD11-67457052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2" y="1986384"/>
            <a:ext cx="10141934" cy="41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17D9-C21C-B92D-D572-F1D76FB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Geometric Mamba Neural Operator for PDEs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C4B7-EC2E-81EC-3BDC-BD13B31C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TL;DR</a:t>
            </a:r>
            <a:r>
              <a:rPr lang="en-US" altLang="zh-CN" dirty="0"/>
              <a:t>. </a:t>
            </a:r>
            <a:r>
              <a:rPr lang="en-US" altLang="zh-CN" dirty="0" err="1"/>
              <a:t>GeoMaNO</a:t>
            </a:r>
            <a:r>
              <a:rPr lang="en-US" altLang="zh-CN" dirty="0"/>
              <a:t> is a Mamba-based neural operator framework with geometric rigor and mathematical insights, which could be used to solve Partial Differential Equations (PDEs). </a:t>
            </a:r>
          </a:p>
          <a:p>
            <a:pPr lvl="1"/>
            <a:r>
              <a:rPr lang="en-US" altLang="zh-CN" dirty="0"/>
              <a:t>(*) Ongoing research effort</a:t>
            </a:r>
          </a:p>
          <a:p>
            <a:r>
              <a:rPr lang="en-US" altLang="zh-CN" b="1" u="sng" dirty="0"/>
              <a:t>Motivation</a:t>
            </a:r>
            <a:r>
              <a:rPr lang="en-US" altLang="zh-CN" dirty="0"/>
              <a:t>. Current Transformer-based neural operators lack geometric rigor on regular grids, and suffer from quadratic complexity. </a:t>
            </a:r>
          </a:p>
          <a:p>
            <a:pPr lvl="1"/>
            <a:r>
              <a:rPr lang="en-US" altLang="zh-CN" dirty="0"/>
              <a:t>Mamba framework has modeling capability in par with Transformers, yet with a linear complexity. </a:t>
            </a:r>
          </a:p>
          <a:p>
            <a:pPr lvl="1"/>
            <a:r>
              <a:rPr lang="en-US" altLang="zh-CN" dirty="0"/>
              <a:t>Existing neural operators focus on irregular domains, leaving regular grids largely unexplored.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21A74-97C3-28F9-E964-E8432547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0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4D60-F5FA-8BF8-C123-98ABC6D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Geometric Mamba Neural Operator for PDEs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EA18-2948-EAA3-772E-E03DF02FE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novel </a:t>
            </a:r>
            <a:r>
              <a:rPr lang="en-US" altLang="zh-CN" dirty="0" err="1"/>
              <a:t>GeoMamba</a:t>
            </a:r>
            <a:r>
              <a:rPr lang="en-US" altLang="zh-CN" dirty="0"/>
              <a:t>-SSM formulation</a:t>
            </a:r>
          </a:p>
          <a:p>
            <a:pPr lvl="1"/>
            <a:r>
              <a:rPr lang="en-US" altLang="zh-CN" dirty="0"/>
              <a:t>A geometrically rigorous state-space representation; </a:t>
            </a:r>
          </a:p>
          <a:p>
            <a:pPr lvl="1"/>
            <a:r>
              <a:rPr lang="en-US" altLang="zh-CN" dirty="0"/>
              <a:t>Preserves the geometry of the input domain;</a:t>
            </a:r>
          </a:p>
          <a:p>
            <a:pPr lvl="1"/>
            <a:r>
              <a:rPr lang="en-US" altLang="zh-CN" dirty="0"/>
              <a:t>Employs a learnable geometric correction component to dampen duplicate hidden states arising from multi-way cross-scans.</a:t>
            </a:r>
          </a:p>
          <a:p>
            <a:r>
              <a:rPr lang="en-US" altLang="zh-CN" dirty="0"/>
              <a:t>A novel </a:t>
            </a:r>
            <a:r>
              <a:rPr lang="en-US" altLang="zh-CN" dirty="0" err="1"/>
              <a:t>GeoMaNO</a:t>
            </a:r>
            <a:r>
              <a:rPr lang="en-US" altLang="zh-CN" dirty="0"/>
              <a:t> architecture</a:t>
            </a:r>
          </a:p>
          <a:p>
            <a:pPr lvl="1"/>
            <a:r>
              <a:rPr lang="en-US" altLang="zh-CN" dirty="0"/>
              <a:t>Utilizes </a:t>
            </a:r>
            <a:r>
              <a:rPr lang="en-US" altLang="zh-CN" dirty="0" err="1"/>
              <a:t>GeoMamba</a:t>
            </a:r>
            <a:r>
              <a:rPr lang="en-US" altLang="zh-CN" dirty="0"/>
              <a:t>-SSM's geometric rigor to approximate PDE solution operators</a:t>
            </a:r>
          </a:p>
          <a:p>
            <a:pPr lvl="1"/>
            <a:r>
              <a:rPr lang="en-US" altLang="zh-CN" dirty="0"/>
              <a:t>Offers users high efficiency, high accuracy, high scalability, and high generalization power. </a:t>
            </a:r>
          </a:p>
          <a:p>
            <a:r>
              <a:rPr lang="en-US" altLang="zh-CN" dirty="0"/>
              <a:t>Superior performance surpassing SOTA by as much as 58.9%.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5AC6-BC98-7DA7-0C08-2987E32B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4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D91D-0ACB-7196-0815-CCC36AE1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44850"/>
            <a:ext cx="10131425" cy="1456267"/>
          </a:xfrm>
        </p:spPr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Architecture</a:t>
            </a:r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4269-E09F-28F4-ED8C-A72684B66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586" y="1492095"/>
            <a:ext cx="8387855" cy="48822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EB667-F3C6-08C1-E3AC-F628D548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FE7856-219E-E92D-8DCC-7E334BBB6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229" y="349360"/>
            <a:ext cx="50196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1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C3D0-A147-50B3-4FA6-0C039DA9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0050"/>
            <a:ext cx="10131425" cy="1456267"/>
          </a:xfrm>
        </p:spPr>
        <p:txBody>
          <a:bodyPr/>
          <a:lstStyle/>
          <a:p>
            <a:r>
              <a:rPr lang="en-US" altLang="zh-CN" dirty="0"/>
              <a:t>Skills And Professionalism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58496-E4CD-BF7D-ED7E-95AB7A8F7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017"/>
            <a:ext cx="10131425" cy="446193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u="sng" dirty="0"/>
              <a:t>TL;DR.</a:t>
            </a:r>
          </a:p>
          <a:p>
            <a:pPr lvl="1"/>
            <a:r>
              <a:rPr lang="en-US" altLang="zh-CN" dirty="0"/>
              <a:t>C/C++/CUDA/PTX, GPU Algorithms, Mamba, PDEs, Computer Graphics, Machine Learning.</a:t>
            </a:r>
          </a:p>
          <a:p>
            <a:r>
              <a:rPr lang="en-US" altLang="zh-CN" dirty="0"/>
              <a:t>Languages:</a:t>
            </a:r>
          </a:p>
          <a:p>
            <a:pPr lvl="1"/>
            <a:r>
              <a:rPr lang="en-US" altLang="zh-CN" dirty="0"/>
              <a:t>Expert in: C/C++, CUDA (including PTX), and Python;</a:t>
            </a:r>
          </a:p>
          <a:p>
            <a:pPr lvl="1"/>
            <a:r>
              <a:rPr lang="en-US" altLang="zh-CN" dirty="0"/>
              <a:t>Familiar with: Assembly, </a:t>
            </a:r>
            <a:r>
              <a:rPr lang="en-US" altLang="zh-CN" dirty="0" err="1"/>
              <a:t>CMake</a:t>
            </a:r>
            <a:r>
              <a:rPr lang="en-US" altLang="zh-CN" dirty="0"/>
              <a:t>, Bash, Java, MATLAB, Objective C/C++, and Swift.</a:t>
            </a:r>
          </a:p>
          <a:p>
            <a:r>
              <a:rPr lang="en-US" altLang="zh-CN" dirty="0"/>
              <a:t>Tools and Framework:</a:t>
            </a:r>
          </a:p>
          <a:p>
            <a:pPr lvl="1"/>
            <a:r>
              <a:rPr lang="en-US" altLang="zh-CN" dirty="0" err="1"/>
              <a:t>PyTorch</a:t>
            </a:r>
            <a:r>
              <a:rPr lang="en-US" altLang="zh-CN" dirty="0"/>
              <a:t> (including C++/CUDA extensions and </a:t>
            </a:r>
            <a:r>
              <a:rPr lang="en-US" altLang="zh-CN" dirty="0" err="1"/>
              <a:t>PyTorch</a:t>
            </a:r>
            <a:r>
              <a:rPr lang="en-US" altLang="zh-CN" dirty="0"/>
              <a:t> profiler);</a:t>
            </a:r>
          </a:p>
          <a:p>
            <a:pPr lvl="1"/>
            <a:r>
              <a:rPr lang="en-US" altLang="zh-CN" dirty="0"/>
              <a:t>NVIDIA Nsight Compute, Nsight Systems, Compute Sanitizer, and CUDA-GDB;</a:t>
            </a:r>
          </a:p>
          <a:p>
            <a:pPr lvl="1"/>
            <a:r>
              <a:rPr lang="en-US" altLang="zh-CN" dirty="0"/>
              <a:t>OpenGL. </a:t>
            </a:r>
          </a:p>
          <a:p>
            <a:r>
              <a:rPr lang="en-US" altLang="zh-CN" dirty="0"/>
              <a:t>Research Areas:</a:t>
            </a:r>
          </a:p>
          <a:p>
            <a:pPr lvl="1"/>
            <a:r>
              <a:rPr lang="en-US" altLang="zh-CN" dirty="0"/>
              <a:t>Computer Graphics (Physics-based modeling, Vector Graphics, and Animation);</a:t>
            </a:r>
          </a:p>
          <a:p>
            <a:pPr lvl="1"/>
            <a:r>
              <a:rPr lang="en-US" altLang="zh-CN" dirty="0"/>
              <a:t>Numerical Analysis (PDEs);</a:t>
            </a:r>
          </a:p>
          <a:p>
            <a:pPr lvl="1"/>
            <a:r>
              <a:rPr lang="en-US" altLang="zh-CN" dirty="0"/>
              <a:t>AI/HPC (Operator optimization/fine-tuning, and performance profiling).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81897-19AB-0FDE-42A7-ECFBE44C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7BD7-8273-1F88-441D-DDE44743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9290"/>
            <a:ext cx="10131425" cy="1456267"/>
          </a:xfrm>
        </p:spPr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Insights (1/2)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A5FF0-2B2A-7E13-133B-B21D6B93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1EF6CF-DC7F-A9E2-198B-A3641D2F2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5486400"/>
            <a:ext cx="10131425" cy="971156"/>
          </a:xfrm>
        </p:spPr>
        <p:txBody>
          <a:bodyPr>
            <a:normAutofit/>
          </a:bodyPr>
          <a:lstStyle/>
          <a:p>
            <a:r>
              <a:rPr lang="en-US" altLang="zh-CN" dirty="0"/>
              <a:t>The cross-scan pattern (above) introduces duplicate hidden states!</a:t>
            </a:r>
          </a:p>
          <a:p>
            <a:r>
              <a:rPr lang="en-US" altLang="zh-CN" dirty="0"/>
              <a:t>The hidden state Bx4 is duplicated four times!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20721-76FE-7CE8-3066-08CC0F2D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37" y="1454257"/>
            <a:ext cx="7216949" cy="2121400"/>
          </a:xfrm>
          <a:prstGeom prst="rect">
            <a:avLst/>
          </a:prstGeom>
        </p:spPr>
      </p:pic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1B5E168E-E02C-27AD-9FFA-0F8199F81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648" y="3921428"/>
            <a:ext cx="2333625" cy="1219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C5564D-E492-868D-9A96-C30FA68DD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7846" y="3626300"/>
            <a:ext cx="5256748" cy="18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35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5E3F-82F2-5CA4-30BD-475DC8B2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Insights (1/2)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3431-5C34-0E4E-BCE6-C377D1388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322726"/>
          </a:xfrm>
        </p:spPr>
        <p:txBody>
          <a:bodyPr/>
          <a:lstStyle/>
          <a:p>
            <a:r>
              <a:rPr lang="en-US" altLang="zh-CN" dirty="0"/>
              <a:t>Our novel </a:t>
            </a:r>
            <a:r>
              <a:rPr lang="en-US" altLang="zh-CN" dirty="0" err="1"/>
              <a:t>GeoMamba</a:t>
            </a:r>
            <a:r>
              <a:rPr lang="en-US" altLang="zh-CN" dirty="0"/>
              <a:t>-SSM formulation utilizes a geometric correction term to dampen these duplicate hidden states!</a:t>
            </a:r>
          </a:p>
          <a:p>
            <a:r>
              <a:rPr lang="en-US" altLang="zh-CN" dirty="0" err="1"/>
              <a:t>GeoMamba</a:t>
            </a:r>
            <a:r>
              <a:rPr lang="en-US" altLang="zh-CN" dirty="0"/>
              <a:t>-SSM manifests a hardware-aware design to maximize Mamba-based operations’ efficiency.</a:t>
            </a:r>
          </a:p>
          <a:p>
            <a:r>
              <a:rPr lang="en-US" altLang="zh-CN" b="1" dirty="0"/>
              <a:t>Left</a:t>
            </a:r>
            <a:r>
              <a:rPr lang="en-US" altLang="zh-CN" dirty="0"/>
              <a:t>: Vanilla Mamba-SSM; </a:t>
            </a:r>
          </a:p>
          <a:p>
            <a:r>
              <a:rPr lang="en-US" altLang="zh-CN" b="1" dirty="0"/>
              <a:t>Right</a:t>
            </a:r>
            <a:r>
              <a:rPr lang="en-US" altLang="zh-CN" dirty="0"/>
              <a:t>: </a:t>
            </a:r>
            <a:r>
              <a:rPr lang="en-US" altLang="zh-CN" dirty="0" err="1"/>
              <a:t>GeoMamba</a:t>
            </a:r>
            <a:r>
              <a:rPr lang="en-US" altLang="zh-CN" dirty="0"/>
              <a:t>-SSM.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D61E9-DA84-29FF-FE1A-849E0FC7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6FCC9-137D-1ED2-22C6-D1C2A341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18" y="4393848"/>
            <a:ext cx="4886325" cy="140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C7706-EB0E-D056-27C8-16297D4C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20" y="4608161"/>
            <a:ext cx="31146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8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B3C5-34F3-353C-0FBB-47B46DAA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Insights (2/2)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5160-627D-C5C6-4230-2634C52CB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5764672"/>
            <a:ext cx="10131425" cy="34999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vanilla Mamba formulation results in geometric inconsistency on 2D domains!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92F85-2B3E-6A45-B926-B17DDFF7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8BD62-E64F-C535-55A5-346E886C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61" y="1913331"/>
            <a:ext cx="8816077" cy="35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5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D198-DE41-8C98-87E0-0666551F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3829-B81E-1820-1B4E-E44F7610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Insights (2/2)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3BE43-32F9-5A30-3C74-A3CE1035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322726"/>
          </a:xfrm>
        </p:spPr>
        <p:txBody>
          <a:bodyPr/>
          <a:lstStyle/>
          <a:p>
            <a:r>
              <a:rPr lang="en-US" altLang="zh-CN" dirty="0"/>
              <a:t>Our novel 2DGeoMamba-SSM formulation: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2C42-CBED-42C3-6C17-B4E4CD2D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5B924-E528-44E4-59B0-97479081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366595"/>
            <a:ext cx="5876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4B4E-021E-CDF2-BE32-9F231F74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Superior Performance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9D187-E4F1-18CB-D82B-9A5CB97A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BE1F7-EFA4-5D9A-89A5-68CE87DE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8" y="2142067"/>
            <a:ext cx="82486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2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F1F0-DE05-A51A-62B4-5A56C9F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82577"/>
            <a:ext cx="10131425" cy="1456267"/>
          </a:xfrm>
        </p:spPr>
        <p:txBody>
          <a:bodyPr/>
          <a:lstStyle/>
          <a:p>
            <a:r>
              <a:rPr lang="en-US" altLang="zh-CN" dirty="0" err="1"/>
              <a:t>GeoMaNO</a:t>
            </a:r>
            <a:r>
              <a:rPr lang="en-US" altLang="zh-CN" dirty="0"/>
              <a:t>: Superior Performance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7D763-85ED-9F8C-105D-27160835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5009D-E849-C559-A86D-0669270E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88" y="1590675"/>
            <a:ext cx="8134350" cy="1838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46134-B2D6-FDBD-B563-7CDE209B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38" y="3615157"/>
            <a:ext cx="8324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57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FF44-306E-1CA9-9B08-985E5ADC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2C3C-CA9D-DFB2-B5F1-260FC282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DiffPVG</a:t>
            </a:r>
            <a:r>
              <a:rPr lang="en-US" altLang="zh-CN" dirty="0"/>
              <a:t>: Physics-Informed Differentiable 3D Poisson Vector Graphics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0F67-6E2F-2301-746A-7B9A7C9A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TL;DR</a:t>
            </a:r>
            <a:r>
              <a:rPr lang="en-US" altLang="zh-CN" dirty="0"/>
              <a:t>: </a:t>
            </a:r>
            <a:r>
              <a:rPr lang="en-US" altLang="zh-CN" dirty="0" err="1"/>
              <a:t>DiffPVG</a:t>
            </a:r>
            <a:r>
              <a:rPr lang="en-US" altLang="zh-CN" dirty="0"/>
              <a:t> is a fully-differentiable Poisson solver which gaps the raster and vector spaces, and could be used for intelligent creation and manipulation of Poisson Vector Graphics. </a:t>
            </a:r>
          </a:p>
          <a:p>
            <a:pPr lvl="1"/>
            <a:r>
              <a:rPr lang="en-US" altLang="zh-CN" dirty="0"/>
              <a:t>(*) Ongoing research effort</a:t>
            </a:r>
          </a:p>
          <a:p>
            <a:r>
              <a:rPr lang="en-US" altLang="zh-CN" b="1" u="sng" dirty="0"/>
              <a:t>Motivation</a:t>
            </a:r>
            <a:r>
              <a:rPr lang="en-US" altLang="zh-CN" dirty="0"/>
              <a:t>: There is a gap between vector graphics and raster graphics.</a:t>
            </a:r>
          </a:p>
          <a:p>
            <a:pPr lvl="1"/>
            <a:r>
              <a:rPr lang="en-US" altLang="zh-CN" dirty="0"/>
              <a:t>Poisson Vector Graphics (PVG) is a rigorous vector graphics representation backboned by Poisson’s equations;</a:t>
            </a:r>
          </a:p>
          <a:p>
            <a:pPr lvl="1"/>
            <a:r>
              <a:rPr lang="en-US" altLang="zh-CN" dirty="0"/>
              <a:t>Legacy raster-graphics-based routines could not be applied to vector contents (and on PVG);</a:t>
            </a:r>
          </a:p>
          <a:p>
            <a:pPr lvl="1"/>
            <a:r>
              <a:rPr lang="en-US" altLang="zh-CN" dirty="0" err="1"/>
              <a:t>DiffPVG</a:t>
            </a:r>
            <a:r>
              <a:rPr lang="en-US" altLang="zh-CN" dirty="0"/>
              <a:t> gaps this two domains by differentiating raster losses onto PVG primitives.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863EB-ADA7-3454-9EF2-E85ADE4A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5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2CB8-62F4-8F8E-A146-110B3BF0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10A7-C54A-9616-1408-C3AAC284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DiffPVG</a:t>
            </a:r>
            <a:r>
              <a:rPr lang="en-US" altLang="zh-CN" dirty="0"/>
              <a:t>: Physics-Informed Differentiable 3D Poisson Vector Graphics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CAED1-2970-1654-F017-0C830DE2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propose a fully-differentiable Poisson equation solver, which is </a:t>
            </a:r>
            <a:r>
              <a:rPr lang="en-US" altLang="zh-CN" b="1" i="1" u="sng" dirty="0"/>
              <a:t>differentiable </a:t>
            </a:r>
            <a:r>
              <a:rPr lang="en-US" altLang="zh-CN" b="1" i="1" u="sng" dirty="0" err="1"/>
              <a:t>w.r.t.</a:t>
            </a:r>
            <a:r>
              <a:rPr lang="en-US" altLang="zh-CN" dirty="0"/>
              <a:t> boundary </a:t>
            </a:r>
            <a:r>
              <a:rPr lang="en-US" altLang="zh-CN" b="1" i="1" u="sng" dirty="0"/>
              <a:t>geometry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We segment a Poisson problem with complex boundary geometry into two sub-problems: </a:t>
            </a:r>
          </a:p>
          <a:p>
            <a:pPr lvl="1"/>
            <a:r>
              <a:rPr lang="en-US" altLang="zh-CN" dirty="0"/>
              <a:t>A Poisson equation with simple boundary, and </a:t>
            </a:r>
          </a:p>
          <a:p>
            <a:pPr lvl="1"/>
            <a:r>
              <a:rPr lang="en-US" altLang="zh-CN" dirty="0"/>
              <a:t>A Laplacian equation with actual boundary</a:t>
            </a:r>
          </a:p>
          <a:p>
            <a:r>
              <a:rPr lang="en-US" altLang="zh-CN" dirty="0"/>
              <a:t>These two sub-problems have closed-form solutions and supports back-propagation from raster loss to vector graphics control nodes.</a:t>
            </a:r>
          </a:p>
          <a:p>
            <a:pPr lvl="1"/>
            <a:r>
              <a:rPr lang="en-US" altLang="zh-CN" dirty="0"/>
              <a:t>The forward and backward operators are not typical NN operators and requires manual design and implementation on CUDA platform. </a:t>
            </a:r>
          </a:p>
          <a:p>
            <a:pPr lvl="2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D9982-F658-A6BD-041C-430AF4AF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63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04DB-1213-4CC0-86D1-9D2FA212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78ED-32D7-2A4E-A6B6-4FDD268D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DiffPVG</a:t>
            </a:r>
            <a:r>
              <a:rPr lang="en-US" altLang="zh-CN" dirty="0"/>
              <a:t>: Physics-Informed Differentiable 3D Poisson Vector Graphics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1207-805B-90C3-2B3C-2654F2DF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9139-CA92-56C3-8104-F6D59DEE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8E5F7-AABA-F655-E47D-34699671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128652"/>
            <a:ext cx="10017125" cy="36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C075-D465-6278-86AB-AA527465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90B4-A26A-23BD-5D0B-AFE11C0D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DiffPVG</a:t>
            </a:r>
            <a:r>
              <a:rPr lang="en-US" altLang="zh-CN" dirty="0"/>
              <a:t>: Physics-Informed Differentiable 3D Poisson Vector Graphics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A007-2B4D-3D12-E832-47F5EE10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63483"/>
          </a:xfrm>
        </p:spPr>
        <p:txBody>
          <a:bodyPr/>
          <a:lstStyle/>
          <a:p>
            <a:r>
              <a:rPr lang="en-US" altLang="zh-CN" b="1" dirty="0"/>
              <a:t>Implementation Considerations</a:t>
            </a:r>
          </a:p>
          <a:p>
            <a:pPr lvl="1"/>
            <a:r>
              <a:rPr lang="en-US" altLang="zh-CN" b="1" i="1" u="sng" dirty="0"/>
              <a:t>Trait-based implementation</a:t>
            </a:r>
            <a:r>
              <a:rPr lang="en-US" altLang="zh-CN" dirty="0"/>
              <a:t> offers maximum optimization chances to compiler;</a:t>
            </a:r>
          </a:p>
          <a:p>
            <a:pPr lvl="2"/>
            <a:r>
              <a:rPr lang="en-US" altLang="zh-CN" dirty="0"/>
              <a:t>Literal values are passed-in as traits and dispatched to reduce runtime loads;</a:t>
            </a:r>
          </a:p>
          <a:p>
            <a:pPr lvl="1"/>
            <a:r>
              <a:rPr lang="en-US" altLang="zh-CN" b="1" i="1" u="sng" dirty="0"/>
              <a:t>Manual implementation of CPU-only routines</a:t>
            </a:r>
            <a:r>
              <a:rPr lang="en-US" altLang="zh-CN" dirty="0"/>
              <a:t>, including Monte-Carlo integration over Green’s functions, computational geometry routines, </a:t>
            </a:r>
            <a:r>
              <a:rPr lang="en-US" altLang="zh-CN" dirty="0" err="1"/>
              <a:t>etc</a:t>
            </a:r>
            <a:r>
              <a:rPr lang="en-US" altLang="zh-CN" dirty="0"/>
              <a:t>, on CUDA platform;</a:t>
            </a:r>
          </a:p>
          <a:p>
            <a:pPr lvl="2"/>
            <a:r>
              <a:rPr lang="en-US" altLang="zh-CN" dirty="0"/>
              <a:t>These routines are typically CPU-only, and unavailable on CUDA. </a:t>
            </a:r>
          </a:p>
          <a:p>
            <a:pPr lvl="1"/>
            <a:r>
              <a:rPr lang="en-US" altLang="zh-CN" dirty="0"/>
              <a:t>Warp divergence is inevitable for these non-typical routines, yet </a:t>
            </a:r>
            <a:r>
              <a:rPr lang="en-US" altLang="zh-CN" b="1" i="1" u="sng" dirty="0"/>
              <a:t>memory optimization</a:t>
            </a:r>
            <a:r>
              <a:rPr lang="en-US" altLang="zh-CN" dirty="0"/>
              <a:t> is available</a:t>
            </a:r>
          </a:p>
          <a:p>
            <a:pPr lvl="2"/>
            <a:r>
              <a:rPr lang="en-US" altLang="zh-CN" dirty="0"/>
              <a:t>Fully CUDA-based, no CPU-HBM transfers;</a:t>
            </a:r>
          </a:p>
          <a:p>
            <a:pPr lvl="2"/>
            <a:r>
              <a:rPr lang="en-US" altLang="zh-CN" dirty="0"/>
              <a:t>Vectorized loads/stores for 2D coordinates;</a:t>
            </a:r>
          </a:p>
          <a:p>
            <a:pPr lvl="2"/>
            <a:r>
              <a:rPr lang="en-US" altLang="zh-CN" dirty="0"/>
              <a:t>Cache optimizations are conducted when bank conflicts are detected. 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400AA-F3DF-648D-0681-EBB44F8B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3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71472-6C24-6BAA-7C67-A4B49353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DA87-F4D8-A992-E71E-8C747F37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CBF9-6AA4-5D48-CBC3-66D938AA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11" y="1908738"/>
            <a:ext cx="10280693" cy="4416388"/>
          </a:xfrm>
        </p:spPr>
        <p:txBody>
          <a:bodyPr>
            <a:normAutofit/>
          </a:bodyPr>
          <a:lstStyle/>
          <a:p>
            <a:r>
              <a:rPr lang="en-US" altLang="zh-CN" dirty="0"/>
              <a:t>Research Projects: </a:t>
            </a:r>
          </a:p>
          <a:p>
            <a:pPr lvl="1"/>
            <a:r>
              <a:rPr lang="en-US" altLang="zh-CN" b="1" u="sng" dirty="0" err="1"/>
              <a:t>UGrid</a:t>
            </a:r>
            <a:r>
              <a:rPr lang="en-US" altLang="zh-CN"/>
              <a:t>: Neural PDE </a:t>
            </a:r>
            <a:r>
              <a:rPr lang="en-US" altLang="zh-CN" dirty="0"/>
              <a:t>solver with convergence guarantee (ICML 2024).</a:t>
            </a:r>
          </a:p>
          <a:p>
            <a:pPr lvl="1"/>
            <a:r>
              <a:rPr lang="en-US" altLang="zh-CN" b="1" u="sng" dirty="0"/>
              <a:t>2DMamba</a:t>
            </a:r>
            <a:r>
              <a:rPr lang="en-US" altLang="zh-CN" dirty="0"/>
              <a:t>: 2D Mamba scanner with hardware awareness and applications in image processing (CVPR 2025).</a:t>
            </a:r>
          </a:p>
          <a:p>
            <a:pPr lvl="1"/>
            <a:r>
              <a:rPr lang="en-US" altLang="zh-CN" b="1" u="sng" dirty="0" err="1"/>
              <a:t>LBMamba</a:t>
            </a:r>
            <a:r>
              <a:rPr lang="en-US" altLang="zh-CN" dirty="0"/>
              <a:t>: Bidirectional Mamba scanner with hardware awareness and apps. In image processing (Under review). </a:t>
            </a:r>
          </a:p>
          <a:p>
            <a:pPr lvl="1"/>
            <a:r>
              <a:rPr lang="en-US" altLang="zh-CN" b="1" u="sng" dirty="0" err="1"/>
              <a:t>GeoMaNO</a:t>
            </a:r>
            <a:r>
              <a:rPr lang="en-US" altLang="zh-CN" dirty="0"/>
              <a:t>: Geometry and hardware-aware Mamba Neural Operator for solving PDEs (Under review). </a:t>
            </a:r>
          </a:p>
          <a:p>
            <a:pPr lvl="1"/>
            <a:r>
              <a:rPr lang="en-US" altLang="zh-CN" b="1" u="sng" dirty="0"/>
              <a:t>DPR</a:t>
            </a:r>
            <a:r>
              <a:rPr lang="en-US" altLang="zh-CN" dirty="0"/>
              <a:t>: Differentiable Poisson solver with hardware awareness and apps. in Computer Graphics (Ongoing).</a:t>
            </a:r>
          </a:p>
          <a:p>
            <a:r>
              <a:rPr lang="en-US" altLang="zh-CN" dirty="0"/>
              <a:t>Other Projects: </a:t>
            </a:r>
          </a:p>
          <a:p>
            <a:pPr lvl="1"/>
            <a:r>
              <a:rPr lang="en-US" altLang="zh-CN" dirty="0"/>
              <a:t>Fine-tuning of multiple AI/ML/GPU operators (CUDA kernels).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28864-58E6-B77E-ABD1-D8755033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16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F4C3-56E2-65F2-CA25-257D4BBB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CUDA Algorithms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D6A51-49F8-CDEB-D54E-88D91E04B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Implemented many baseline parallel algorithms in CUDA. Selected kernels:</a:t>
            </a:r>
          </a:p>
          <a:p>
            <a:pPr lvl="1"/>
            <a:r>
              <a:rPr lang="en-US" altLang="zh-CN" dirty="0"/>
              <a:t>Block Reduction (Raking/Warp-shuffle variants, with loop unrolling and vectorized memory access)</a:t>
            </a:r>
          </a:p>
          <a:p>
            <a:pPr lvl="1"/>
            <a:r>
              <a:rPr lang="en-US" altLang="zh-CN" dirty="0"/>
              <a:t>Matrix transpose</a:t>
            </a:r>
          </a:p>
          <a:p>
            <a:pPr lvl="1"/>
            <a:r>
              <a:rPr lang="en-US" altLang="zh-CN" dirty="0"/>
              <a:t>Fused </a:t>
            </a:r>
            <a:r>
              <a:rPr lang="en-US" altLang="zh-CN" dirty="0" err="1"/>
              <a:t>softmax</a:t>
            </a:r>
            <a:r>
              <a:rPr lang="en-US" altLang="zh-CN" dirty="0"/>
              <a:t>/</a:t>
            </a:r>
            <a:r>
              <a:rPr lang="en-US" altLang="zh-CN" dirty="0" err="1"/>
              <a:t>LayerNorm</a:t>
            </a:r>
            <a:r>
              <a:rPr lang="en-US" altLang="zh-CN" dirty="0"/>
              <a:t>/</a:t>
            </a:r>
            <a:r>
              <a:rPr lang="en-US" altLang="zh-CN" dirty="0" err="1"/>
              <a:t>RMSNorm</a:t>
            </a:r>
            <a:endParaRPr lang="en-US" altLang="zh-CN" dirty="0"/>
          </a:p>
          <a:p>
            <a:pPr lvl="1"/>
            <a:r>
              <a:rPr lang="en-US" altLang="zh-CN" dirty="0"/>
              <a:t>Im2col</a:t>
            </a:r>
          </a:p>
          <a:p>
            <a:pPr lvl="1"/>
            <a:r>
              <a:rPr lang="en-US" altLang="zh-CN" dirty="0"/>
              <a:t>Block Parallel Scan (Warp-Shuffle variant)</a:t>
            </a:r>
          </a:p>
          <a:p>
            <a:pPr lvl="1"/>
            <a:r>
              <a:rPr lang="en-US" altLang="zh-CN" dirty="0"/>
              <a:t>SGEMM</a:t>
            </a:r>
          </a:p>
          <a:p>
            <a:pPr lvl="2"/>
            <a:r>
              <a:rPr lang="en-US" altLang="zh-CN" dirty="0"/>
              <a:t>Reaches 90% performance (avg over 100 times) of </a:t>
            </a:r>
            <a:r>
              <a:rPr lang="en-US" altLang="zh-CN" dirty="0" err="1"/>
              <a:t>cuBLAS</a:t>
            </a:r>
            <a:r>
              <a:rPr lang="en-US" altLang="zh-CN" dirty="0"/>
              <a:t> on 4096x4096x4096 FP32 GEMM</a:t>
            </a:r>
          </a:p>
          <a:p>
            <a:pPr lvl="2"/>
            <a:r>
              <a:rPr lang="en-US" altLang="zh-CN" dirty="0"/>
              <a:t>Bank conflict considerations: Padding and warp tiling (transposed/z-tiling) optimizations</a:t>
            </a:r>
          </a:p>
          <a:p>
            <a:pPr lvl="2"/>
            <a:r>
              <a:rPr lang="en-US" altLang="zh-CN" dirty="0"/>
              <a:t>Double buffer optimization</a:t>
            </a:r>
          </a:p>
          <a:p>
            <a:pPr lvl="1"/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C52F5-ABC0-0D27-17A8-40912F81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51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E2E9-17AD-BD87-3AE8-9648A9AF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445638"/>
            <a:ext cx="10131425" cy="1456267"/>
          </a:xfrm>
        </p:spPr>
        <p:txBody>
          <a:bodyPr/>
          <a:lstStyle/>
          <a:p>
            <a:r>
              <a:rPr lang="en-US" altLang="zh-CN" dirty="0"/>
              <a:t>Xi Han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5012C-C45B-DAD9-AC37-429D42684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32012"/>
            <a:ext cx="10280693" cy="441638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u="sng" dirty="0"/>
              <a:t>Education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B.E. in Computer Science (Tsinghua University, 2015). </a:t>
            </a:r>
          </a:p>
          <a:p>
            <a:pPr lvl="1"/>
            <a:r>
              <a:rPr lang="en-US" altLang="zh-CN" dirty="0"/>
              <a:t>Ph.D. in Computer Science (Stony Brook University, expected by 2026).</a:t>
            </a:r>
            <a:endParaRPr lang="en-US" altLang="zh-CN" b="1" u="sng" dirty="0"/>
          </a:p>
          <a:p>
            <a:r>
              <a:rPr lang="en-US" altLang="zh-CN" b="1" u="sng" dirty="0"/>
              <a:t>Skills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C/C++/CUDA/PTX, GPU Algorithms, Mamba, PDEs, Computer Graphics, Machine Learning.</a:t>
            </a:r>
          </a:p>
          <a:p>
            <a:r>
              <a:rPr lang="en-US" altLang="zh-CN" b="1" u="sng" dirty="0"/>
              <a:t>Research Projects</a:t>
            </a:r>
            <a:r>
              <a:rPr lang="en-US" altLang="zh-CN" b="1" dirty="0"/>
              <a:t>: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b="1" u="sng" dirty="0" err="1"/>
              <a:t>UGrid</a:t>
            </a:r>
            <a:r>
              <a:rPr lang="en-US" altLang="zh-CN" dirty="0"/>
              <a:t>: Neural PDE solver with convergence guarantee (ICML 2024).</a:t>
            </a:r>
          </a:p>
          <a:p>
            <a:pPr lvl="1"/>
            <a:r>
              <a:rPr lang="en-US" altLang="zh-CN" b="1" u="sng" dirty="0"/>
              <a:t>2DMamba</a:t>
            </a:r>
            <a:r>
              <a:rPr lang="en-US" altLang="zh-CN" dirty="0"/>
              <a:t>: 2D Mamba scanner with hardware awareness and applications in image processing (CVPR 2025).</a:t>
            </a:r>
          </a:p>
          <a:p>
            <a:pPr lvl="1"/>
            <a:r>
              <a:rPr lang="en-US" altLang="zh-CN" b="1" u="sng" dirty="0" err="1"/>
              <a:t>LBMamba</a:t>
            </a:r>
            <a:r>
              <a:rPr lang="en-US" altLang="zh-CN" dirty="0"/>
              <a:t>: Bidirectional Mamba scanner with hardware awareness and apps. In image processing (Under review). </a:t>
            </a:r>
          </a:p>
          <a:p>
            <a:pPr lvl="1"/>
            <a:r>
              <a:rPr lang="en-US" altLang="zh-CN" b="1" u="sng" dirty="0" err="1"/>
              <a:t>GeoMaNO</a:t>
            </a:r>
            <a:r>
              <a:rPr lang="en-US" altLang="zh-CN" dirty="0"/>
              <a:t>: Geometry and hardware-aware Mamba Neural Operator for solving PDEs (Under review). </a:t>
            </a:r>
          </a:p>
          <a:p>
            <a:pPr lvl="1"/>
            <a:r>
              <a:rPr lang="en-US" altLang="zh-CN" b="1" u="sng" dirty="0"/>
              <a:t>DPR</a:t>
            </a:r>
            <a:r>
              <a:rPr lang="en-US" altLang="zh-CN" dirty="0"/>
              <a:t>: Differentiable Poisson solver with hardware awareness and apps. in Computer Graphics (Ongoing).</a:t>
            </a:r>
          </a:p>
          <a:p>
            <a:r>
              <a:rPr lang="en-US" altLang="zh-CN" b="1" u="sng" dirty="0"/>
              <a:t>Other Projects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Fine-tuning of multiple AI/ML/GPU operators (CUDA kernels).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43747-A79E-CD0B-16FF-CB04260A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5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AB35-C99A-6797-B645-2376FA27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Ugrid</a:t>
            </a:r>
            <a:r>
              <a:rPr lang="en-US" altLang="zh-CN" dirty="0"/>
              <a:t>: An Efficient-And-Rigorous Neural PDE Solver (ICML 2024)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3DE3-2195-7600-D7D0-25275E66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TL;DR</a:t>
            </a:r>
            <a:r>
              <a:rPr lang="en-US" altLang="zh-CN" dirty="0"/>
              <a:t>: </a:t>
            </a:r>
            <a:r>
              <a:rPr lang="en-US" altLang="zh-CN" dirty="0" err="1"/>
              <a:t>UGrid</a:t>
            </a:r>
            <a:r>
              <a:rPr lang="en-US" altLang="zh-CN" dirty="0"/>
              <a:t> is a neural solver for Partial Differential Equations (PDEs) with convergence guarantee. </a:t>
            </a:r>
            <a:r>
              <a:rPr lang="en-US" altLang="zh-CN" b="1" u="sng" dirty="0"/>
              <a:t>Motivation</a:t>
            </a:r>
            <a:r>
              <a:rPr lang="en-US" altLang="zh-CN" dirty="0"/>
              <a:t>: Numerical solvers of PDEs are of fundamental significance to science and engineering.</a:t>
            </a:r>
          </a:p>
          <a:p>
            <a:pPr lvl="1"/>
            <a:r>
              <a:rPr lang="en-US" altLang="zh-CN" i="1" u="sng" dirty="0"/>
              <a:t>Legacy routines</a:t>
            </a:r>
            <a:r>
              <a:rPr lang="en-US" altLang="zh-CN" dirty="0"/>
              <a:t> fail to incorporate big data knowledge, thus suffer from sub-optimal efficiency;</a:t>
            </a:r>
          </a:p>
          <a:p>
            <a:pPr lvl="1"/>
            <a:r>
              <a:rPr lang="en-US" altLang="zh-CN" i="1" u="sng" dirty="0"/>
              <a:t>Black-box-like neural methods</a:t>
            </a:r>
            <a:r>
              <a:rPr lang="en-US" altLang="zh-CN" dirty="0"/>
              <a:t> provide no guarantee of convergence.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DADE-1C7D-7653-08E8-157955C3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10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43D3-45A9-6B10-79BD-738458CE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Ugrid</a:t>
            </a:r>
            <a:r>
              <a:rPr lang="en-US" altLang="zh-CN" dirty="0"/>
              <a:t>: An Efficient-And-Rigorous Neural PDE Solver (ICML 2024)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CBE5-9EC8-F968-5B08-6F668119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propose a novel neural routine with mathematical rigor, strong generalization power, high efficiency, high accuracy and high robustness.</a:t>
            </a:r>
          </a:p>
          <a:p>
            <a:pPr lvl="1"/>
            <a:r>
              <a:rPr lang="en-US" altLang="zh-CN" dirty="0"/>
              <a:t>It manifests a mathematically rigorous proof of both </a:t>
            </a:r>
            <a:r>
              <a:rPr lang="en-US" altLang="zh-CN" b="1" u="sng" dirty="0"/>
              <a:t>convergence and correctness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It showcases </a:t>
            </a:r>
            <a:r>
              <a:rPr lang="en-US" altLang="zh-CN" b="1" u="sng" dirty="0"/>
              <a:t>high numerical accuracy</a:t>
            </a:r>
            <a:r>
              <a:rPr lang="en-US" altLang="zh-CN" dirty="0"/>
              <a:t>, as well as </a:t>
            </a:r>
            <a:r>
              <a:rPr lang="en-US" altLang="zh-CN" b="1" u="sng" dirty="0"/>
              <a:t>strong generalization power</a:t>
            </a:r>
            <a:r>
              <a:rPr lang="en-US" altLang="zh-CN" dirty="0"/>
              <a:t> to various input geometry/values and multiple PDE formulations. </a:t>
            </a:r>
          </a:p>
          <a:p>
            <a:pPr lvl="1"/>
            <a:r>
              <a:rPr lang="en-US" altLang="zh-CN" dirty="0"/>
              <a:t>In addition, we devise a new </a:t>
            </a:r>
            <a:r>
              <a:rPr lang="en-US" altLang="zh-CN" b="1" u="sng" dirty="0"/>
              <a:t>residual loss metric</a:t>
            </a:r>
            <a:r>
              <a:rPr lang="en-US" altLang="zh-CN" dirty="0"/>
              <a:t>, which enables </a:t>
            </a:r>
            <a:r>
              <a:rPr lang="en-US" altLang="zh-CN" b="1" u="sng" dirty="0"/>
              <a:t>self-supervised training</a:t>
            </a:r>
            <a:r>
              <a:rPr lang="en-US" altLang="zh-CN" dirty="0"/>
              <a:t> and affords </a:t>
            </a:r>
            <a:r>
              <a:rPr lang="en-US" altLang="zh-CN" b="1" u="sng" dirty="0"/>
              <a:t>more stability</a:t>
            </a:r>
            <a:r>
              <a:rPr lang="en-US" altLang="zh-CN" dirty="0"/>
              <a:t> and a </a:t>
            </a:r>
            <a:r>
              <a:rPr lang="en-US" altLang="zh-CN" b="1" u="sng" dirty="0"/>
              <a:t>larger solution space</a:t>
            </a:r>
            <a:r>
              <a:rPr lang="en-US" altLang="zh-CN" dirty="0"/>
              <a:t> over the legacy losses.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1F982-0BB8-A2EC-B8AD-6F1D3CCF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85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77C6-751F-35AF-78FD-1D310DB6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Ugrid</a:t>
            </a:r>
            <a:r>
              <a:rPr lang="en-US" altLang="zh-CN" dirty="0"/>
              <a:t>: An Efficient-And-Rigorous Neural PDE Solver (ICML 2024)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18B0A-296F-2B9A-3494-607A635B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u="sng" dirty="0"/>
              <a:t>Key Insights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Linear differential operators are analogous to convolution operators;</a:t>
            </a:r>
          </a:p>
          <a:p>
            <a:pPr lvl="1"/>
            <a:r>
              <a:rPr lang="en-US" altLang="zh-CN" dirty="0"/>
              <a:t>The multigrid V-cycle is analogous to U-Net, with grid transfer operators mapped to up/down-sampling layers. </a:t>
            </a:r>
          </a:p>
          <a:p>
            <a:r>
              <a:rPr lang="en-US" altLang="zh-CN" b="1" u="sng" dirty="0" err="1"/>
              <a:t>UGrid</a:t>
            </a:r>
            <a:r>
              <a:rPr lang="en-US" altLang="zh-CN" dirty="0"/>
              <a:t> is a principled combination of </a:t>
            </a:r>
            <a:r>
              <a:rPr lang="en-US" altLang="zh-CN" b="1" u="sng" dirty="0"/>
              <a:t>U</a:t>
            </a:r>
            <a:r>
              <a:rPr lang="en-US" altLang="zh-CN" dirty="0"/>
              <a:t>-Net and </a:t>
            </a:r>
            <a:r>
              <a:rPr lang="en-US" altLang="zh-CN" dirty="0" err="1"/>
              <a:t>Multi</a:t>
            </a:r>
            <a:r>
              <a:rPr lang="en-US" altLang="zh-CN" b="1" u="sng" dirty="0" err="1"/>
              <a:t>Grid</a:t>
            </a:r>
            <a:r>
              <a:rPr lang="en-US" altLang="zh-CN" dirty="0"/>
              <a:t> method consisting of three components:</a:t>
            </a:r>
          </a:p>
          <a:p>
            <a:pPr lvl="1"/>
            <a:r>
              <a:rPr lang="en-US" altLang="zh-CN" dirty="0"/>
              <a:t>Neural smoother &amp; residual layer;</a:t>
            </a:r>
          </a:p>
          <a:p>
            <a:pPr lvl="1"/>
            <a:r>
              <a:rPr lang="en-US" altLang="zh-CN" dirty="0"/>
              <a:t>Learnable </a:t>
            </a:r>
            <a:r>
              <a:rPr lang="en-US" altLang="zh-CN" dirty="0" err="1"/>
              <a:t>UGrid</a:t>
            </a:r>
            <a:r>
              <a:rPr lang="en-US" altLang="zh-CN" dirty="0"/>
              <a:t> submodule; </a:t>
            </a:r>
          </a:p>
          <a:p>
            <a:pPr lvl="1"/>
            <a:r>
              <a:rPr lang="en-US" altLang="zh-CN" dirty="0"/>
              <a:t>Residual loss metric.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19E81-57CB-FEEB-1E2D-E38DD335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4A2D-7F3D-C739-7E04-FB22BA78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Ugrid</a:t>
            </a:r>
            <a:r>
              <a:rPr lang="en-US" altLang="zh-CN" dirty="0"/>
              <a:t>: An Efficient-And-Rigorous Neural PDE Solver (ICML 2024)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01B6-B792-79F6-1A4C-6321B4BE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Fully-Differentiable Linear Iterator Network</a:t>
            </a:r>
          </a:p>
          <a:p>
            <a:pPr lvl="1"/>
            <a:r>
              <a:rPr lang="en-US" altLang="zh-CN" b="1" i="1" u="sng" dirty="0"/>
              <a:t>Neural smoothers</a:t>
            </a:r>
            <a:r>
              <a:rPr lang="en-US" altLang="zh-CN" dirty="0"/>
              <a:t> mimic the coarse-grid iterative solvers (smoothers) in a legacy multigrid V-cycle. These layers are predefined (non-learnable) and work as the </a:t>
            </a:r>
            <a:r>
              <a:rPr lang="en-US" altLang="zh-CN" b="1" i="1" u="sng" dirty="0"/>
              <a:t>mathematical backbone of convergence and correctness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b="1" i="1" u="sng" dirty="0" err="1"/>
              <a:t>UGrid</a:t>
            </a:r>
            <a:r>
              <a:rPr lang="en-US" altLang="zh-CN" b="1" i="1" u="sng" dirty="0"/>
              <a:t> Submodule</a:t>
            </a:r>
            <a:r>
              <a:rPr lang="en-US" altLang="zh-CN" dirty="0"/>
              <a:t> could be viewed as a recursive multigrid “V-cycle” with skip connections. </a:t>
            </a:r>
            <a:r>
              <a:rPr lang="en-US" altLang="zh-CN" dirty="0" err="1"/>
              <a:t>UGrid</a:t>
            </a:r>
            <a:r>
              <a:rPr lang="en-US" altLang="zh-CN" dirty="0"/>
              <a:t> submodule learns the optimal grid transfer operators. </a:t>
            </a:r>
          </a:p>
          <a:p>
            <a:pPr lvl="1"/>
            <a:r>
              <a:rPr lang="en-US" altLang="zh-CN" b="1" i="1" u="sng" dirty="0"/>
              <a:t>Residual Loss</a:t>
            </a:r>
            <a:r>
              <a:rPr lang="en-US" altLang="zh-CN" dirty="0"/>
              <a:t> enables self-supervised training process, enlarges the solution space, and is more stable than the legacy MSE loss (Solution trained from MSE loss has input-dependent lower/upper bounds).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39747-C60E-D27D-85FB-E9F55DDE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DC50-AF5E-A792-6118-79D0BED3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B9BE5-82E7-45AB-8F09-867F1649A66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1B8D2-A49D-6831-BC24-C44CCE32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3" y="93866"/>
            <a:ext cx="9218310" cy="66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6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1837</TotalTime>
  <Words>2150</Words>
  <Application>Microsoft Office PowerPoint</Application>
  <PresentationFormat>Widescreen</PresentationFormat>
  <Paragraphs>242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等线</vt:lpstr>
      <vt:lpstr>Arial</vt:lpstr>
      <vt:lpstr>Calibri</vt:lpstr>
      <vt:lpstr>Calibri Light</vt:lpstr>
      <vt:lpstr>Wingdings</vt:lpstr>
      <vt:lpstr>Celestial</vt:lpstr>
      <vt:lpstr>Office Theme</vt:lpstr>
      <vt:lpstr>Acrobat Document</vt:lpstr>
      <vt:lpstr> Xi Han </vt:lpstr>
      <vt:lpstr>Personal information</vt:lpstr>
      <vt:lpstr>Skills And Professionalism</vt:lpstr>
      <vt:lpstr>Overview</vt:lpstr>
      <vt:lpstr>Ugrid: An Efficient-And-Rigorous Neural PDE Solver (ICML 2024)</vt:lpstr>
      <vt:lpstr>Ugrid: An Efficient-And-Rigorous Neural PDE Solver (ICML 2024)</vt:lpstr>
      <vt:lpstr>Ugrid: An Efficient-And-Rigorous Neural PDE Solver (ICML 2024)</vt:lpstr>
      <vt:lpstr>Ugrid: An Efficient-And-Rigorous Neural PDE Solver (ICML 2024)</vt:lpstr>
      <vt:lpstr>PowerPoint Presentation</vt:lpstr>
      <vt:lpstr>Ugrid: An Efficient-And-Rigorous Neural PDE Solver (ICML 2024)</vt:lpstr>
      <vt:lpstr>2dMamba: Efficient &amp; Geometry-Aware SSM With Applications in Image Processing (CVPR 2025)</vt:lpstr>
      <vt:lpstr>2dMamba: Efficient &amp; Geometry-Aware SSM With Applications in Image Processing (CVPR 2025)</vt:lpstr>
      <vt:lpstr>2dMamba: Efficient &amp; Geometry-Aware SSM With Applications in Image Processing (CVPR 2025)</vt:lpstr>
      <vt:lpstr>2dMamba: Efficient &amp; Geometry-Aware SSM With Applications in Image Processing (CVPR 2025)</vt:lpstr>
      <vt:lpstr>PowerPoint Presentation</vt:lpstr>
      <vt:lpstr>Ours: 2D Caching And Tiling</vt:lpstr>
      <vt:lpstr>Naïve 2D Scan -- Breakdown</vt:lpstr>
      <vt:lpstr>PowerPoint Presentation</vt:lpstr>
      <vt:lpstr>2dMamba: Performance (Natural Images)</vt:lpstr>
      <vt:lpstr>2dMamba: Performance (Medical Images)</vt:lpstr>
      <vt:lpstr>LBMamba: Locally Bi-directional Mamba</vt:lpstr>
      <vt:lpstr>LBMamba: Mathematical Formulation</vt:lpstr>
      <vt:lpstr>LbMamba: GPU Kernel</vt:lpstr>
      <vt:lpstr>LBMamba: Efficiency</vt:lpstr>
      <vt:lpstr>LBMamba: Performance (Classification)</vt:lpstr>
      <vt:lpstr>LBMamba: Performance (segmentation)</vt:lpstr>
      <vt:lpstr>GeoMaNO: Geometric Mamba Neural Operator for PDEs</vt:lpstr>
      <vt:lpstr>GeoMaNO: Geometric Mamba Neural Operator for PDEs</vt:lpstr>
      <vt:lpstr>GeoMaNO: Architecture</vt:lpstr>
      <vt:lpstr>GeoMaNO: Insights (1/2)</vt:lpstr>
      <vt:lpstr>GeoMaNO: Insights (1/2)</vt:lpstr>
      <vt:lpstr>GeoMaNO: Insights (2/2)</vt:lpstr>
      <vt:lpstr>GeoMaNO: Insights (2/2)</vt:lpstr>
      <vt:lpstr>GeoMaNO: Superior Performance</vt:lpstr>
      <vt:lpstr>GeoMaNO: Superior Performance</vt:lpstr>
      <vt:lpstr>DiffPVG: Physics-Informed Differentiable 3D Poisson Vector Graphics</vt:lpstr>
      <vt:lpstr>DiffPVG: Physics-Informed Differentiable 3D Poisson Vector Graphics</vt:lpstr>
      <vt:lpstr>DiffPVG: Physics-Informed Differentiable 3D Poisson Vector Graphics</vt:lpstr>
      <vt:lpstr>DiffPVG: Physics-Informed Differentiable 3D Poisson Vector Graphics</vt:lpstr>
      <vt:lpstr>Baseline CUDA Algorithms</vt:lpstr>
      <vt:lpstr>Xi Han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Mtx</dc:creator>
  <cp:lastModifiedBy>Mtx</cp:lastModifiedBy>
  <cp:revision>41</cp:revision>
  <dcterms:created xsi:type="dcterms:W3CDTF">2024-10-24T18:10:38Z</dcterms:created>
  <dcterms:modified xsi:type="dcterms:W3CDTF">2025-06-23T02:43:52Z</dcterms:modified>
</cp:coreProperties>
</file>